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7"/>
  </p:notesMasterIdLst>
  <p:sldIdLst>
    <p:sldId id="268" r:id="rId2"/>
    <p:sldId id="269" r:id="rId3"/>
    <p:sldId id="295" r:id="rId4"/>
    <p:sldId id="311" r:id="rId5"/>
    <p:sldId id="271" r:id="rId6"/>
    <p:sldId id="273" r:id="rId7"/>
    <p:sldId id="274" r:id="rId8"/>
    <p:sldId id="275" r:id="rId9"/>
    <p:sldId id="312" r:id="rId10"/>
    <p:sldId id="276" r:id="rId11"/>
    <p:sldId id="277" r:id="rId12"/>
    <p:sldId id="278" r:id="rId13"/>
    <p:sldId id="279" r:id="rId14"/>
    <p:sldId id="280" r:id="rId15"/>
    <p:sldId id="281" r:id="rId16"/>
    <p:sldId id="282" r:id="rId17"/>
    <p:sldId id="283" r:id="rId18"/>
    <p:sldId id="284" r:id="rId19"/>
    <p:sldId id="285" r:id="rId20"/>
    <p:sldId id="293" r:id="rId21"/>
    <p:sldId id="286" r:id="rId22"/>
    <p:sldId id="287" r:id="rId23"/>
    <p:sldId id="288" r:id="rId24"/>
    <p:sldId id="289" r:id="rId25"/>
    <p:sldId id="29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6"/>
    <p:restoredTop sz="93705"/>
  </p:normalViewPr>
  <p:slideViewPr>
    <p:cSldViewPr>
      <p:cViewPr varScale="1">
        <p:scale>
          <a:sx n="84" d="100"/>
          <a:sy n="84" d="100"/>
        </p:scale>
        <p:origin x="1800" y="184"/>
      </p:cViewPr>
      <p:guideLst>
        <p:guide orient="horz" pos="2160"/>
        <p:guide pos="2880"/>
      </p:guideLst>
    </p:cSldViewPr>
  </p:slideViewPr>
  <p:notesTextViewPr>
    <p:cViewPr>
      <p:scale>
        <a:sx n="1" d="1"/>
        <a:sy n="1" d="1"/>
      </p:scale>
      <p:origin x="0" y="0"/>
    </p:cViewPr>
  </p:notesTextViewPr>
  <p:sorterViewPr>
    <p:cViewPr>
      <p:scale>
        <a:sx n="100" d="100"/>
        <a:sy n="100" d="100"/>
      </p:scale>
      <p:origin x="0" y="-9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rina McBride" userId="337cdae8-3128-4c69-8150-aa72b1c8bf6c" providerId="ADAL" clId="{1D7E44B7-E11C-DA4F-A63E-D71861270E46}"/>
  </pc:docChgLst>
  <pc:docChgLst>
    <pc:chgData name="Catrina McBride" userId="337cdae8-3128-4c69-8150-aa72b1c8bf6c" providerId="ADAL" clId="{A1D14412-7F73-2046-80EE-0E5835D691E0}"/>
  </pc:docChgLst>
  <pc:docChgLst>
    <pc:chgData name="Catrina McBride" userId="337cdae8-3128-4c69-8150-aa72b1c8bf6c" providerId="ADAL" clId="{BC5A8561-66E5-EE46-AA96-A52ACC8F09FC}"/>
    <pc:docChg chg="custSel modSld">
      <pc:chgData name="Catrina McBride" userId="337cdae8-3128-4c69-8150-aa72b1c8bf6c" providerId="ADAL" clId="{BC5A8561-66E5-EE46-AA96-A52ACC8F09FC}" dt="2019-09-16T15:55:59.438" v="34" actId="20577"/>
      <pc:docMkLst>
        <pc:docMk/>
      </pc:docMkLst>
      <pc:sldChg chg="modSp">
        <pc:chgData name="Catrina McBride" userId="337cdae8-3128-4c69-8150-aa72b1c8bf6c" providerId="ADAL" clId="{BC5A8561-66E5-EE46-AA96-A52ACC8F09FC}" dt="2019-09-16T15:54:41.752" v="27" actId="20577"/>
        <pc:sldMkLst>
          <pc:docMk/>
          <pc:sldMk cId="971397675" sldId="279"/>
        </pc:sldMkLst>
        <pc:graphicFrameChg chg="modGraphic">
          <ac:chgData name="Catrina McBride" userId="337cdae8-3128-4c69-8150-aa72b1c8bf6c" providerId="ADAL" clId="{BC5A8561-66E5-EE46-AA96-A52ACC8F09FC}" dt="2019-09-16T15:54:41.752" v="27" actId="20577"/>
          <ac:graphicFrameMkLst>
            <pc:docMk/>
            <pc:sldMk cId="971397675" sldId="279"/>
            <ac:graphicFrameMk id="4" creationId="{00000000-0000-0000-0000-000000000000}"/>
          </ac:graphicFrameMkLst>
        </pc:graphicFrameChg>
      </pc:sldChg>
      <pc:sldChg chg="modSp">
        <pc:chgData name="Catrina McBride" userId="337cdae8-3128-4c69-8150-aa72b1c8bf6c" providerId="ADAL" clId="{BC5A8561-66E5-EE46-AA96-A52ACC8F09FC}" dt="2019-09-16T15:55:59.438" v="34" actId="20577"/>
        <pc:sldMkLst>
          <pc:docMk/>
          <pc:sldMk cId="135608706" sldId="287"/>
        </pc:sldMkLst>
        <pc:spChg chg="mod">
          <ac:chgData name="Catrina McBride" userId="337cdae8-3128-4c69-8150-aa72b1c8bf6c" providerId="ADAL" clId="{BC5A8561-66E5-EE46-AA96-A52ACC8F09FC}" dt="2019-09-16T15:55:59.438" v="34" actId="20577"/>
          <ac:spMkLst>
            <pc:docMk/>
            <pc:sldMk cId="135608706" sldId="287"/>
            <ac:spMk id="33793" creationId="{00000000-0000-0000-0000-000000000000}"/>
          </ac:spMkLst>
        </pc:spChg>
      </pc:sldChg>
      <pc:sldChg chg="modSp">
        <pc:chgData name="Catrina McBride" userId="337cdae8-3128-4c69-8150-aa72b1c8bf6c" providerId="ADAL" clId="{BC5A8561-66E5-EE46-AA96-A52ACC8F09FC}" dt="2019-09-16T15:54:05.912" v="8" actId="313"/>
        <pc:sldMkLst>
          <pc:docMk/>
          <pc:sldMk cId="2249240761" sldId="289"/>
        </pc:sldMkLst>
        <pc:spChg chg="mod">
          <ac:chgData name="Catrina McBride" userId="337cdae8-3128-4c69-8150-aa72b1c8bf6c" providerId="ADAL" clId="{BC5A8561-66E5-EE46-AA96-A52ACC8F09FC}" dt="2019-09-16T15:54:05.912" v="8" actId="313"/>
          <ac:spMkLst>
            <pc:docMk/>
            <pc:sldMk cId="2249240761" sldId="289"/>
            <ac:spMk id="7" creationId="{088ED2DD-7C3D-9043-8895-6C86D77AFA1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3FD77A-1B6E-424E-9657-C668AFEA973A}" type="datetimeFigureOut">
              <a:rPr lang="en-CA" smtClean="0"/>
              <a:t>2019-09-16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7DD1D2-8367-455C-BB86-2E82919AA3D8}" type="slidenum">
              <a:rPr lang="en-CA" smtClean="0"/>
              <a:t>‹#›</a:t>
            </a:fld>
            <a:endParaRPr lang="en-CA"/>
          </a:p>
        </p:txBody>
      </p:sp>
    </p:spTree>
    <p:extLst>
      <p:ext uri="{BB962C8B-B14F-4D97-AF65-F5344CB8AC3E}">
        <p14:creationId xmlns:p14="http://schemas.microsoft.com/office/powerpoint/2010/main" val="2024952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9/16/19 11:28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latin typeface="Trebuchet MS" pitchFamily="34" charset="0"/>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Trebuchet MS"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Trebuchet MS" pitchFamily="34" charset="0"/>
              </a:rPr>
            </a:br>
            <a:r>
              <a:rPr lang="en-US" sz="500" dirty="0">
                <a:solidFill>
                  <a:srgbClr val="000000"/>
                </a:solidFill>
                <a:latin typeface="Trebuchet MS" pitchFamily="34" charset="0"/>
              </a:rPr>
              <a:t>MICROSOFT MAKES NO WARRANTIES, EXPRESS, IMPLIED OR STATUTORY, AS TO THE INFORMATION IN THIS PRESENTATION.</a:t>
            </a:r>
          </a:p>
          <a:p>
            <a:endParaRPr lang="en-US" sz="500" dirty="0">
              <a:latin typeface="Trebuchet MS" pitchFamily="34" charset="0"/>
            </a:endParaRPr>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485747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22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1755552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43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69641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2247691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3310817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698867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1147128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1373922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1539307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714409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4243336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2837154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a:latin typeface="Calibri" charset="0"/>
              <a:ea typeface="ＭＳ Ｐゴシック" charset="0"/>
              <a:cs typeface="ＭＳ Ｐゴシック" charset="0"/>
            </a:endParaRPr>
          </a:p>
          <a:p>
            <a:endParaRPr lang="en-CA"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3451786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CA"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366930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b="0"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1953766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b="0"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845750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1195497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3904033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270994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81BD22D7-EECB-C945-BCD5-11C880C317FA}" type="slidenum">
              <a:rPr lang="en-US" smtClean="0"/>
              <a:pPr>
                <a:defRPr/>
              </a:pPr>
              <a:t>25</a:t>
            </a:fld>
            <a:endParaRPr lang="en-US"/>
          </a:p>
        </p:txBody>
      </p:sp>
    </p:spTree>
    <p:extLst>
      <p:ext uri="{BB962C8B-B14F-4D97-AF65-F5344CB8AC3E}">
        <p14:creationId xmlns:p14="http://schemas.microsoft.com/office/powerpoint/2010/main" val="1439300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C8ED81B8-5495-4122-B769-4A341EE5AF24}" type="datetimeFigureOut">
              <a:rPr lang="en-CA" smtClean="0"/>
              <a:t>2019-09-16</a:t>
            </a:fld>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B7AAE3DF-8BCF-45AC-8E72-A071F5067496}"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ED81B8-5495-4122-B769-4A341EE5AF24}" type="datetimeFigureOut">
              <a:rPr lang="en-CA" smtClean="0"/>
              <a:t>2019-09-16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8ED81B8-5495-4122-B769-4A341EE5AF24}" type="datetimeFigureOut">
              <a:rPr lang="en-CA" smtClean="0"/>
              <a:t>2019-09-16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AAE3DF-8BCF-45AC-8E72-A071F5067496}"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8ED81B8-5495-4122-B769-4A341EE5AF24}" type="datetimeFigureOut">
              <a:rPr lang="en-CA" smtClean="0"/>
              <a:t>2019-09-16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C8ED81B8-5495-4122-B769-4A341EE5AF24}" type="datetimeFigureOut">
              <a:rPr lang="en-CA" smtClean="0"/>
              <a:t>2019-09-16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C8ED81B8-5495-4122-B769-4A341EE5AF24}" type="datetimeFigureOut">
              <a:rPr lang="en-CA" smtClean="0"/>
              <a:t>2019-09-16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ED81B8-5495-4122-B769-4A341EE5AF24}" type="datetimeFigureOut">
              <a:rPr lang="en-CA" smtClean="0"/>
              <a:t>2019-09-16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8ED81B8-5495-4122-B769-4A341EE5AF24}" type="datetimeFigureOut">
              <a:rPr lang="en-CA" smtClean="0"/>
              <a:t>2019-09-16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8ED81B8-5495-4122-B769-4A341EE5AF24}" type="datetimeFigureOut">
              <a:rPr lang="en-CA" smtClean="0"/>
              <a:t>2019-09-16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B7AAE3DF-8BCF-45AC-8E72-A071F5067496}" type="slidenum">
              <a:rPr lang="en-CA" smtClean="0"/>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ED81B8-5495-4122-B769-4A341EE5AF24}" type="datetimeFigureOut">
              <a:rPr lang="en-CA" smtClean="0"/>
              <a:t>2019-09-16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ED81B8-5495-4122-B769-4A341EE5AF24}" type="datetimeFigureOut">
              <a:rPr lang="en-CA" smtClean="0"/>
              <a:t>2019-09-16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18" name="Text Placeholder 17"/>
          <p:cNvSpPr>
            <a:spLocks noGrp="1"/>
          </p:cNvSpPr>
          <p:nvPr>
            <p:ph type="body" sz="quarter" idx="12"/>
          </p:nvPr>
        </p:nvSpPr>
        <p:spPr>
          <a:xfrm>
            <a:off x="838200" y="1524000"/>
            <a:ext cx="7543800" cy="4495800"/>
          </a:xfrm>
          <a:prstGeom prst="rect">
            <a:avLst/>
          </a:prstGeom>
        </p:spPr>
        <p:txBody>
          <a:bodyPr/>
          <a:lstStyle>
            <a:lvl1pPr>
              <a:buClr>
                <a:srgbClr val="45B349"/>
              </a:buClr>
              <a:defRPr>
                <a:latin typeface="Calibri"/>
                <a:cs typeface="Calibri"/>
              </a:defRPr>
            </a:lvl1pPr>
            <a:lvl2pPr>
              <a:buClr>
                <a:srgbClr val="45B349"/>
              </a:buClr>
              <a:buSzPct val="85000"/>
              <a:buFont typeface="Arial"/>
              <a:buChar char="•"/>
              <a:defRPr>
                <a:latin typeface="Calibri"/>
                <a:cs typeface="Calibri"/>
              </a:defRPr>
            </a:lvl2pPr>
            <a:lvl3pPr>
              <a:buClr>
                <a:srgbClr val="45B349"/>
              </a:buClr>
              <a:buSzPct val="70000"/>
              <a:defRPr>
                <a:latin typeface="Calibri"/>
                <a:cs typeface="Calibri"/>
              </a:defRPr>
            </a:lvl3pPr>
            <a:lvl4pPr>
              <a:defRPr>
                <a:latin typeface="Verdana"/>
                <a:cs typeface="Verdana"/>
              </a:defRPr>
            </a:lvl4pPr>
            <a:lvl5pPr>
              <a:defRPr>
                <a:latin typeface="Verdana"/>
                <a:cs typeface="Verdana"/>
              </a:defRPr>
            </a:lvl5pPr>
          </a:lstStyle>
          <a:p>
            <a:pPr lvl="0"/>
            <a:r>
              <a:rPr lang="en-CA" dirty="0"/>
              <a:t>Click to edit Master text styles</a:t>
            </a:r>
          </a:p>
          <a:p>
            <a:pPr lvl="1"/>
            <a:r>
              <a:rPr lang="en-CA" dirty="0"/>
              <a:t>Second level</a:t>
            </a:r>
          </a:p>
          <a:p>
            <a:pPr lvl="2"/>
            <a:r>
              <a:rPr lang="en-CA" dirty="0"/>
              <a:t>Third level</a:t>
            </a:r>
          </a:p>
        </p:txBody>
      </p:sp>
      <p:sp>
        <p:nvSpPr>
          <p:cNvPr id="7" name="Rectangle 5"/>
          <p:cNvSpPr>
            <a:spLocks noGrp="1" noChangeArrowheads="1"/>
          </p:cNvSpPr>
          <p:nvPr>
            <p:ph type="title"/>
          </p:nvPr>
        </p:nvSpPr>
        <p:spPr bwMode="auto">
          <a:xfrm>
            <a:off x="2195736" y="764704"/>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a:t>
            </a:r>
          </a:p>
        </p:txBody>
      </p:sp>
    </p:spTree>
    <p:extLst>
      <p:ext uri="{BB962C8B-B14F-4D97-AF65-F5344CB8AC3E}">
        <p14:creationId xmlns:p14="http://schemas.microsoft.com/office/powerpoint/2010/main" val="790600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8ED81B8-5495-4122-B769-4A341EE5AF24}" type="datetimeFigureOut">
              <a:rPr lang="en-CA" smtClean="0"/>
              <a:t>2019-09-16</a:t>
            </a:fld>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7AAE3DF-8BCF-45AC-8E72-A071F5067496}" type="slidenum">
              <a:rPr lang="en-CA" smtClean="0"/>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www.istockphoto.com/stock-photo-9952857-3d-little-person.php"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istockphoto.com/stock-photo-9952857-3d-little-person.php"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www.threadless.com/" TargetMode="External"/><Relationship Id="rId7" Type="http://schemas.openxmlformats.org/officeDocument/2006/relationships/hyperlink" Target="http://nikerunning.nike.com/nikeos/p/nikeplus/en_CA/"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hyperlink" Target="http://methodhome.com/peopleagainstdirty/" TargetMode="External"/><Relationship Id="rId4" Type="http://schemas.openxmlformats.org/officeDocument/2006/relationships/image" Target="../media/image8.pn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www.linkedin.com/" TargetMode="External"/><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tx1"/>
                </a:solidFill>
              </a:rPr>
              <a:t>CAREER MANAGEMENT</a:t>
            </a:r>
          </a:p>
        </p:txBody>
      </p:sp>
      <p:sp>
        <p:nvSpPr>
          <p:cNvPr id="3" name="Subtitle 2"/>
          <p:cNvSpPr>
            <a:spLocks noGrp="1"/>
          </p:cNvSpPr>
          <p:nvPr>
            <p:ph type="subTitle" idx="1"/>
          </p:nvPr>
        </p:nvSpPr>
        <p:spPr>
          <a:xfrm>
            <a:off x="609600" y="4876800"/>
            <a:ext cx="7681913" cy="1370012"/>
          </a:xfrm>
        </p:spPr>
        <p:txBody>
          <a:bodyPr>
            <a:normAutofit/>
          </a:bodyPr>
          <a:lstStyle/>
          <a:p>
            <a:r>
              <a:rPr lang="en-US" dirty="0"/>
              <a:t>MGT4303</a:t>
            </a:r>
          </a:p>
        </p:txBody>
      </p:sp>
    </p:spTree>
    <p:extLst>
      <p:ext uri="{BB962C8B-B14F-4D97-AF65-F5344CB8AC3E}">
        <p14:creationId xmlns:p14="http://schemas.microsoft.com/office/powerpoint/2010/main" val="1824739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838200" y="1700808"/>
            <a:ext cx="7543800" cy="3670920"/>
          </a:xfrm>
        </p:spPr>
        <p:txBody>
          <a:bodyPr>
            <a:normAutofit/>
          </a:bodyPr>
          <a:lstStyle/>
          <a:p>
            <a:r>
              <a:rPr lang="en-US" sz="3200" dirty="0"/>
              <a:t>Know Yourself Assignment Due Now</a:t>
            </a:r>
          </a:p>
          <a:p>
            <a:r>
              <a:rPr lang="en-US" sz="3200" dirty="0"/>
              <a:t>If your </a:t>
            </a:r>
            <a:r>
              <a:rPr lang="en-US" sz="3200" dirty="0" err="1"/>
              <a:t>mindmap</a:t>
            </a:r>
            <a:r>
              <a:rPr lang="en-US" sz="3200" dirty="0"/>
              <a:t> is on paper, keep a copy or take a picture before you hand it in.</a:t>
            </a:r>
          </a:p>
        </p:txBody>
      </p:sp>
    </p:spTree>
    <p:extLst>
      <p:ext uri="{BB962C8B-B14F-4D97-AF65-F5344CB8AC3E}">
        <p14:creationId xmlns:p14="http://schemas.microsoft.com/office/powerpoint/2010/main" val="4094459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22468E-EEF3-8141-B9AB-5E0076469C72}"/>
              </a:ext>
            </a:extLst>
          </p:cNvPr>
          <p:cNvSpPr>
            <a:spLocks noGrp="1"/>
          </p:cNvSpPr>
          <p:nvPr>
            <p:ph type="body" sz="quarter" idx="12"/>
          </p:nvPr>
        </p:nvSpPr>
        <p:spPr/>
        <p:txBody>
          <a:bodyPr>
            <a:normAutofit lnSpcReduction="10000"/>
          </a:bodyPr>
          <a:lstStyle/>
          <a:p>
            <a:r>
              <a:rPr lang="en-US" sz="3200" dirty="0"/>
              <a:t>Brand Statement</a:t>
            </a:r>
          </a:p>
          <a:p>
            <a:r>
              <a:rPr lang="en-US" sz="3200" dirty="0"/>
              <a:t>Positioning</a:t>
            </a:r>
          </a:p>
          <a:p>
            <a:r>
              <a:rPr lang="en-US" sz="3200" dirty="0"/>
              <a:t>Connecting</a:t>
            </a:r>
          </a:p>
          <a:p>
            <a:r>
              <a:rPr lang="en-US" sz="3200" dirty="0"/>
              <a:t>Mechanics</a:t>
            </a:r>
          </a:p>
          <a:p>
            <a:r>
              <a:rPr lang="en-US" sz="3200" dirty="0"/>
              <a:t>Authenticity</a:t>
            </a:r>
          </a:p>
          <a:p>
            <a:r>
              <a:rPr lang="en-US" sz="3200" dirty="0"/>
              <a:t>Samples</a:t>
            </a:r>
          </a:p>
          <a:p>
            <a:r>
              <a:rPr lang="en-US" sz="3200" dirty="0"/>
              <a:t>LinkedIn</a:t>
            </a:r>
          </a:p>
          <a:p>
            <a:r>
              <a:rPr lang="en-US" sz="3200" dirty="0"/>
              <a:t> Homework</a:t>
            </a:r>
          </a:p>
        </p:txBody>
      </p:sp>
      <p:sp>
        <p:nvSpPr>
          <p:cNvPr id="3" name="Title 2">
            <a:extLst>
              <a:ext uri="{FF2B5EF4-FFF2-40B4-BE49-F238E27FC236}">
                <a16:creationId xmlns:a16="http://schemas.microsoft.com/office/drawing/2014/main" id="{45F8E93E-8CF5-5B46-AE17-57ECDF4B415C}"/>
              </a:ext>
            </a:extLst>
          </p:cNvPr>
          <p:cNvSpPr>
            <a:spLocks noGrp="1"/>
          </p:cNvSpPr>
          <p:nvPr>
            <p:ph type="title"/>
          </p:nvPr>
        </p:nvSpPr>
        <p:spPr/>
        <p:txBody>
          <a:bodyPr>
            <a:normAutofit fontScale="90000"/>
          </a:bodyPr>
          <a:lstStyle/>
          <a:p>
            <a:r>
              <a:rPr lang="en-US" dirty="0"/>
              <a:t>Agenda</a:t>
            </a:r>
          </a:p>
        </p:txBody>
      </p:sp>
    </p:spTree>
    <p:extLst>
      <p:ext uri="{BB962C8B-B14F-4D97-AF65-F5344CB8AC3E}">
        <p14:creationId xmlns:p14="http://schemas.microsoft.com/office/powerpoint/2010/main" val="2627432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39E0-DF5D-C740-A874-4DADB231A14F}"/>
              </a:ext>
            </a:extLst>
          </p:cNvPr>
          <p:cNvSpPr>
            <a:spLocks noGrp="1"/>
          </p:cNvSpPr>
          <p:nvPr>
            <p:ph type="title"/>
          </p:nvPr>
        </p:nvSpPr>
        <p:spPr>
          <a:xfrm>
            <a:off x="457200" y="1752600"/>
            <a:ext cx="8229600" cy="1524000"/>
          </a:xfrm>
        </p:spPr>
        <p:txBody>
          <a:bodyPr>
            <a:normAutofit fontScale="90000"/>
          </a:bodyPr>
          <a:lstStyle/>
          <a:p>
            <a:pPr algn="ctr"/>
            <a:r>
              <a:rPr lang="en-US" dirty="0"/>
              <a:t>Close Laptops</a:t>
            </a:r>
            <a:br>
              <a:rPr lang="en-US" dirty="0"/>
            </a:br>
            <a:r>
              <a:rPr lang="en-US" dirty="0"/>
              <a:t>Silence and Put Away Phones</a:t>
            </a:r>
          </a:p>
        </p:txBody>
      </p:sp>
    </p:spTree>
    <p:extLst>
      <p:ext uri="{BB962C8B-B14F-4D97-AF65-F5344CB8AC3E}">
        <p14:creationId xmlns:p14="http://schemas.microsoft.com/office/powerpoint/2010/main" val="4246126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5662" y="4572000"/>
            <a:ext cx="229870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ext Placeholder 6"/>
          <p:cNvSpPr>
            <a:spLocks noGrp="1"/>
          </p:cNvSpPr>
          <p:nvPr>
            <p:ph type="body" sz="quarter" idx="12"/>
          </p:nvPr>
        </p:nvSpPr>
        <p:spPr bwMode="auto">
          <a:xfrm>
            <a:off x="457200" y="1752600"/>
            <a:ext cx="77724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en-CA" sz="3200" dirty="0">
                <a:latin typeface="Calibri" charset="0"/>
                <a:ea typeface="ＭＳ Ｐゴシック" charset="0"/>
                <a:cs typeface="Calibri" charset="0"/>
              </a:rPr>
              <a:t>Establish your identity in the eyes of a hiring manager</a:t>
            </a:r>
          </a:p>
          <a:p>
            <a:r>
              <a:rPr lang="en-CA" sz="3200" dirty="0">
                <a:latin typeface="Calibri" charset="0"/>
                <a:ea typeface="ＭＳ Ｐゴシック" charset="0"/>
                <a:cs typeface="Calibri" charset="0"/>
              </a:rPr>
              <a:t>Leverage the keywords you discovered</a:t>
            </a:r>
          </a:p>
          <a:p>
            <a:r>
              <a:rPr lang="en-CA" sz="3200" dirty="0">
                <a:latin typeface="Calibri" charset="0"/>
                <a:ea typeface="ＭＳ Ｐゴシック" charset="0"/>
                <a:cs typeface="Calibri" charset="0"/>
              </a:rPr>
              <a:t>Outline your unique characteristics</a:t>
            </a:r>
          </a:p>
          <a:p>
            <a:r>
              <a:rPr lang="en-CA" sz="3200" dirty="0">
                <a:latin typeface="Calibri" charset="0"/>
                <a:ea typeface="ＭＳ Ｐゴシック" charset="0"/>
                <a:cs typeface="Calibri" charset="0"/>
              </a:rPr>
              <a:t>Include a splash of proof</a:t>
            </a:r>
          </a:p>
          <a:p>
            <a:r>
              <a:rPr lang="en-US" sz="3200" dirty="0">
                <a:latin typeface="Calibri" charset="0"/>
                <a:ea typeface="ＭＳ Ｐゴシック" charset="0"/>
                <a:cs typeface="Calibri" charset="0"/>
              </a:rPr>
              <a:t>Brief mention of education and skills</a:t>
            </a:r>
            <a:endParaRPr lang="en-CA" sz="3200" dirty="0">
              <a:latin typeface="Calibri" charset="0"/>
              <a:ea typeface="ＭＳ Ｐゴシック" charset="0"/>
              <a:cs typeface="Calibri" charset="0"/>
            </a:endParaRPr>
          </a:p>
          <a:p>
            <a:r>
              <a:rPr lang="en-CA" sz="3200" dirty="0">
                <a:latin typeface="Calibri" charset="0"/>
                <a:ea typeface="ＭＳ Ｐゴシック" charset="0"/>
                <a:cs typeface="Calibri" charset="0"/>
              </a:rPr>
              <a:t>Aim for a target</a:t>
            </a:r>
          </a:p>
        </p:txBody>
      </p:sp>
      <p:sp>
        <p:nvSpPr>
          <p:cNvPr id="7" name="Rectangle 5"/>
          <p:cNvSpPr txBox="1">
            <a:spLocks noChangeArrowheads="1"/>
          </p:cNvSpPr>
          <p:nvPr/>
        </p:nvSpPr>
        <p:spPr bwMode="auto">
          <a:xfrm>
            <a:off x="166911" y="902533"/>
            <a:ext cx="8748489"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Your Brand Statement and 30 Second Commercial</a:t>
            </a:r>
          </a:p>
        </p:txBody>
      </p:sp>
    </p:spTree>
    <p:extLst>
      <p:ext uri="{BB962C8B-B14F-4D97-AF65-F5344CB8AC3E}">
        <p14:creationId xmlns:p14="http://schemas.microsoft.com/office/powerpoint/2010/main" val="3201705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p:cNvPicPr>
            <a:picLocks noChangeAspect="1"/>
          </p:cNvPicPr>
          <p:nvPr/>
        </p:nvPicPr>
        <p:blipFill>
          <a:blip r:embed="rId3"/>
          <a:srcRect r="6255"/>
          <a:stretch>
            <a:fillRect/>
          </a:stretch>
        </p:blipFill>
        <p:spPr bwMode="auto">
          <a:xfrm>
            <a:off x="4721573" y="3733800"/>
            <a:ext cx="4574828" cy="3250501"/>
          </a:xfrm>
          <a:prstGeom prst="rect">
            <a:avLst/>
          </a:prstGeom>
          <a:noFill/>
          <a:ln w="9525">
            <a:noFill/>
            <a:miter lim="800000"/>
            <a:headEnd/>
            <a:tailEnd/>
          </a:ln>
          <a:effectLst>
            <a:glow>
              <a:schemeClr val="bg1"/>
            </a:glow>
            <a:softEdge rad="279400"/>
          </a:effectLst>
        </p:spPr>
      </p:pic>
      <p:sp>
        <p:nvSpPr>
          <p:cNvPr id="13314" name="Text Placeholder 1"/>
          <p:cNvSpPr>
            <a:spLocks noGrp="1"/>
          </p:cNvSpPr>
          <p:nvPr>
            <p:ph type="body"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en-US" sz="3200" dirty="0">
                <a:latin typeface="Calibri" charset="0"/>
                <a:ea typeface="Verdana" charset="0"/>
              </a:rPr>
              <a:t>Why do you need one?</a:t>
            </a:r>
          </a:p>
          <a:p>
            <a:pPr lvl="1">
              <a:buFont typeface="Arial" charset="0"/>
              <a:buChar char="•"/>
            </a:pPr>
            <a:r>
              <a:rPr lang="en-US" sz="3200" dirty="0">
                <a:latin typeface="Calibri" charset="0"/>
                <a:ea typeface="Verdana" charset="0"/>
              </a:rPr>
              <a:t>To standout with a clear message </a:t>
            </a:r>
          </a:p>
          <a:p>
            <a:r>
              <a:rPr lang="en-US" sz="3200" dirty="0">
                <a:latin typeface="Calibri" charset="0"/>
                <a:ea typeface="Verdana" charset="0"/>
              </a:rPr>
              <a:t>Where you will use it</a:t>
            </a:r>
          </a:p>
          <a:p>
            <a:pPr lvl="1">
              <a:buFont typeface="Arial" charset="0"/>
              <a:buChar char="•"/>
            </a:pPr>
            <a:r>
              <a:rPr lang="en-US" sz="3200" dirty="0">
                <a:latin typeface="Calibri" charset="0"/>
                <a:ea typeface="Verdana" charset="0"/>
              </a:rPr>
              <a:t>Online, resume, emails, networking opportunities and job interviews</a:t>
            </a:r>
          </a:p>
          <a:p>
            <a:pPr lvl="1">
              <a:buFont typeface="Arial" charset="0"/>
              <a:buNone/>
            </a:pPr>
            <a:r>
              <a:rPr lang="en-US" sz="3200" dirty="0">
                <a:latin typeface="Calibri" charset="0"/>
                <a:ea typeface="Verdana" charset="0"/>
              </a:rPr>
              <a:t> </a:t>
            </a:r>
          </a:p>
        </p:txBody>
      </p:sp>
      <p:sp>
        <p:nvSpPr>
          <p:cNvPr id="6" name="Rectangle 5"/>
          <p:cNvSpPr txBox="1">
            <a:spLocks noChangeArrowheads="1"/>
          </p:cNvSpPr>
          <p:nvPr/>
        </p:nvSpPr>
        <p:spPr bwMode="auto">
          <a:xfrm>
            <a:off x="2339752" y="902533"/>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Your Brand Statement</a:t>
            </a:r>
          </a:p>
        </p:txBody>
      </p:sp>
      <p:sp>
        <p:nvSpPr>
          <p:cNvPr id="2" name="TextBox 1"/>
          <p:cNvSpPr txBox="1"/>
          <p:nvPr/>
        </p:nvSpPr>
        <p:spPr>
          <a:xfrm rot="207718">
            <a:off x="6342307" y="5608204"/>
            <a:ext cx="1505503" cy="307777"/>
          </a:xfrm>
          <a:prstGeom prst="rect">
            <a:avLst/>
          </a:prstGeom>
          <a:noFill/>
        </p:spPr>
        <p:txBody>
          <a:bodyPr wrap="none" rtlCol="0">
            <a:spAutoFit/>
          </a:bodyPr>
          <a:lstStyle/>
          <a:p>
            <a:r>
              <a:rPr lang="en-US" sz="1400" dirty="0"/>
              <a:t>Your name here!</a:t>
            </a:r>
          </a:p>
        </p:txBody>
      </p:sp>
    </p:spTree>
    <p:extLst>
      <p:ext uri="{BB962C8B-B14F-4D97-AF65-F5344CB8AC3E}">
        <p14:creationId xmlns:p14="http://schemas.microsoft.com/office/powerpoint/2010/main" val="1325396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rcRect t="5128" b="7692"/>
          <a:stretch>
            <a:fillRect/>
          </a:stretch>
        </p:blipFill>
        <p:spPr>
          <a:xfrm>
            <a:off x="3347864" y="2771800"/>
            <a:ext cx="1485900" cy="2590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362" name="Text Placeholder 6"/>
          <p:cNvSpPr>
            <a:spLocks noGrp="1"/>
          </p:cNvSpPr>
          <p:nvPr>
            <p:ph type="body" sz="quarter" idx="12"/>
          </p:nvPr>
        </p:nvSpPr>
        <p:spPr bwMode="auto">
          <a:xfrm>
            <a:off x="402950" y="1836063"/>
            <a:ext cx="8215064" cy="5021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r>
              <a:rPr lang="en-CA" sz="2800" dirty="0">
                <a:latin typeface="Calibri" charset="0"/>
                <a:ea typeface="ＭＳ Ｐゴシック" charset="0"/>
                <a:cs typeface="Calibri" charset="0"/>
              </a:rPr>
              <a:t>Establishing an identity within the eyes of a buyer</a:t>
            </a:r>
          </a:p>
          <a:p>
            <a:r>
              <a:rPr lang="en-CA" sz="2800" dirty="0">
                <a:latin typeface="Calibri" charset="0"/>
                <a:ea typeface="ＭＳ Ｐゴシック" charset="0"/>
                <a:cs typeface="Calibri" charset="0"/>
              </a:rPr>
              <a:t>Understanding competitive advantages and differentiation</a:t>
            </a:r>
          </a:p>
          <a:p>
            <a:endParaRPr lang="en-US" sz="2800" dirty="0">
              <a:latin typeface="Calibri" charset="0"/>
              <a:ea typeface="ＭＳ Ｐゴシック" charset="0"/>
              <a:cs typeface="Calibri" charset="0"/>
            </a:endParaRPr>
          </a:p>
          <a:p>
            <a:endParaRPr lang="en-US" sz="2800" dirty="0">
              <a:latin typeface="Calibri" charset="0"/>
              <a:ea typeface="ＭＳ Ｐゴシック" charset="0"/>
              <a:cs typeface="Calibri" charset="0"/>
            </a:endParaRPr>
          </a:p>
          <a:p>
            <a:endParaRPr lang="en-US" sz="2800" dirty="0">
              <a:latin typeface="Calibri" charset="0"/>
              <a:ea typeface="ＭＳ Ｐゴシック" charset="0"/>
              <a:cs typeface="Calibri" charset="0"/>
            </a:endParaRPr>
          </a:p>
          <a:p>
            <a:pPr marL="0" indent="0">
              <a:buNone/>
            </a:pPr>
            <a:endParaRPr lang="en-US" sz="2800" dirty="0">
              <a:latin typeface="Calibri" charset="0"/>
              <a:ea typeface="ＭＳ Ｐゴシック" charset="0"/>
              <a:cs typeface="Calibri" charset="0"/>
            </a:endParaRPr>
          </a:p>
          <a:p>
            <a:pPr marL="0" indent="0">
              <a:buNone/>
            </a:pPr>
            <a:endParaRPr lang="en-US" sz="2800" dirty="0">
              <a:latin typeface="Calibri" charset="0"/>
              <a:ea typeface="ＭＳ Ｐゴシック" charset="0"/>
              <a:cs typeface="Calibri" charset="0"/>
            </a:endParaRPr>
          </a:p>
          <a:p>
            <a:r>
              <a:rPr lang="en-US" sz="2800" dirty="0">
                <a:latin typeface="Calibri" charset="0"/>
                <a:ea typeface="ＭＳ Ｐゴシック" charset="0"/>
                <a:cs typeface="ＭＳ Ｐゴシック" charset="0"/>
              </a:rPr>
              <a:t>IN CLASS: Pick a product or service that you use. How is your chosen product/service positioned vs. a competitor?</a:t>
            </a:r>
            <a:endParaRPr lang="en-CA" sz="2800" dirty="0">
              <a:latin typeface="Calibri" charset="0"/>
              <a:ea typeface="ＭＳ Ｐゴシック" charset="0"/>
              <a:cs typeface="Calibri" charset="0"/>
            </a:endParaRPr>
          </a:p>
        </p:txBody>
      </p:sp>
      <p:pic>
        <p:nvPicPr>
          <p:cNvPr id="15365" name="Picture 9" descr="ProductPos_TagCloud.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7387" y="3050407"/>
            <a:ext cx="4113213" cy="203358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8" name="Rectangle 5"/>
          <p:cNvSpPr txBox="1">
            <a:spLocks noChangeArrowheads="1"/>
          </p:cNvSpPr>
          <p:nvPr/>
        </p:nvSpPr>
        <p:spPr bwMode="auto">
          <a:xfrm>
            <a:off x="2339752" y="937557"/>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Product Positioning</a:t>
            </a:r>
          </a:p>
        </p:txBody>
      </p:sp>
    </p:spTree>
    <p:extLst>
      <p:ext uri="{BB962C8B-B14F-4D97-AF65-F5344CB8AC3E}">
        <p14:creationId xmlns:p14="http://schemas.microsoft.com/office/powerpoint/2010/main" val="3439373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4">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03713" y="1340768"/>
            <a:ext cx="4805362"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Text Placeholder 1"/>
          <p:cNvSpPr>
            <a:spLocks noGrp="1"/>
          </p:cNvSpPr>
          <p:nvPr>
            <p:ph type="body" sz="quarter" idx="12"/>
          </p:nvPr>
        </p:nvSpPr>
        <p:spPr bwMode="auto">
          <a:xfrm>
            <a:off x="838200" y="1340768"/>
            <a:ext cx="4724400" cy="41357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charset="0"/>
              <a:buNone/>
            </a:pPr>
            <a:r>
              <a:rPr lang="en-CA" sz="2800" dirty="0">
                <a:latin typeface="Calibri" charset="0"/>
                <a:ea typeface="ＭＳ Ｐゴシック" charset="0"/>
                <a:cs typeface="Calibri" charset="0"/>
              </a:rPr>
              <a:t>The sum of…</a:t>
            </a:r>
          </a:p>
          <a:p>
            <a:pPr>
              <a:buFontTx/>
              <a:buChar char="-"/>
            </a:pPr>
            <a:r>
              <a:rPr lang="en-CA" sz="2800" dirty="0">
                <a:latin typeface="Calibri" charset="0"/>
                <a:ea typeface="ＭＳ Ｐゴシック" charset="0"/>
                <a:cs typeface="Calibri" charset="0"/>
              </a:rPr>
              <a:t>messaging</a:t>
            </a:r>
          </a:p>
          <a:p>
            <a:pPr>
              <a:buFontTx/>
              <a:buChar char="-"/>
            </a:pPr>
            <a:r>
              <a:rPr lang="en-CA" sz="2800" dirty="0">
                <a:latin typeface="Calibri" charset="0"/>
                <a:ea typeface="ＭＳ Ｐゴシック" charset="0"/>
                <a:cs typeface="Calibri" charset="0"/>
              </a:rPr>
              <a:t>visual elements   </a:t>
            </a:r>
          </a:p>
          <a:p>
            <a:pPr>
              <a:buFontTx/>
              <a:buChar char="-"/>
            </a:pPr>
            <a:r>
              <a:rPr lang="en-CA" sz="2800" dirty="0">
                <a:latin typeface="Calibri" charset="0"/>
                <a:ea typeface="ＭＳ Ｐゴシック" charset="0"/>
                <a:cs typeface="Calibri" charset="0"/>
              </a:rPr>
              <a:t>personality </a:t>
            </a:r>
          </a:p>
          <a:p>
            <a:pPr>
              <a:buFontTx/>
              <a:buChar char="-"/>
            </a:pPr>
            <a:r>
              <a:rPr lang="en-CA" sz="2800" dirty="0">
                <a:latin typeface="Calibri" charset="0"/>
                <a:ea typeface="ＭＳ Ｐゴシック" charset="0"/>
                <a:cs typeface="Calibri" charset="0"/>
              </a:rPr>
              <a:t>promise of value</a:t>
            </a:r>
          </a:p>
          <a:p>
            <a:pPr>
              <a:buFontTx/>
              <a:buChar char="-"/>
            </a:pPr>
            <a:r>
              <a:rPr lang="en-CA" sz="2800" dirty="0">
                <a:latin typeface="Calibri" charset="0"/>
                <a:ea typeface="ＭＳ Ｐゴシック" charset="0"/>
                <a:cs typeface="Calibri" charset="0"/>
              </a:rPr>
              <a:t>ongoing actions and behaviour</a:t>
            </a:r>
          </a:p>
        </p:txBody>
      </p:sp>
      <p:sp>
        <p:nvSpPr>
          <p:cNvPr id="6" name="Rectangle 5"/>
          <p:cNvSpPr txBox="1">
            <a:spLocks noChangeArrowheads="1"/>
          </p:cNvSpPr>
          <p:nvPr/>
        </p:nvSpPr>
        <p:spPr bwMode="auto">
          <a:xfrm>
            <a:off x="4303713" y="902533"/>
            <a:ext cx="4444776"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What is a brand?</a:t>
            </a:r>
          </a:p>
        </p:txBody>
      </p:sp>
      <p:sp>
        <p:nvSpPr>
          <p:cNvPr id="2" name="TextBox 1"/>
          <p:cNvSpPr txBox="1"/>
          <p:nvPr/>
        </p:nvSpPr>
        <p:spPr>
          <a:xfrm>
            <a:off x="0" y="5476528"/>
            <a:ext cx="8856984" cy="1815882"/>
          </a:xfrm>
          <a:prstGeom prst="rect">
            <a:avLst/>
          </a:prstGeom>
          <a:noFill/>
        </p:spPr>
        <p:txBody>
          <a:bodyPr wrap="square" rtlCol="0">
            <a:spAutoFit/>
          </a:bodyPr>
          <a:lstStyle/>
          <a:p>
            <a:pPr marL="457200" indent="-457200">
              <a:buClr>
                <a:srgbClr val="45B349"/>
              </a:buClr>
              <a:buSzPct val="125000"/>
              <a:buFont typeface="Arial" panose="020B0604020202020204" pitchFamily="34" charset="0"/>
              <a:buChar char="•"/>
            </a:pPr>
            <a:r>
              <a:rPr lang="en-CA" sz="2800" dirty="0">
                <a:latin typeface="Calibri" charset="0"/>
                <a:ea typeface="ＭＳ Ｐゴシック" charset="0"/>
                <a:cs typeface="ＭＳ Ｐゴシック" charset="0"/>
              </a:rPr>
              <a:t>IN CLASS: Using the business that you looked at earlier, walk through these (5) brand elements and discuss how the organization is addressing each element.</a:t>
            </a:r>
          </a:p>
          <a:p>
            <a:pPr marL="457200" indent="-457200">
              <a:buClr>
                <a:srgbClr val="45B349"/>
              </a:buClr>
              <a:buSzPct val="125000"/>
              <a:buFont typeface="Arial" panose="020B0604020202020204" pitchFamily="34" charset="0"/>
              <a:buChar char="•"/>
            </a:pPr>
            <a:endParaRPr lang="en-CA" sz="2800" dirty="0"/>
          </a:p>
        </p:txBody>
      </p:sp>
    </p:spTree>
    <p:extLst>
      <p:ext uri="{BB962C8B-B14F-4D97-AF65-F5344CB8AC3E}">
        <p14:creationId xmlns:p14="http://schemas.microsoft.com/office/powerpoint/2010/main" val="1811115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39E0-DF5D-C740-A874-4DADB231A14F}"/>
              </a:ext>
            </a:extLst>
          </p:cNvPr>
          <p:cNvSpPr>
            <a:spLocks noGrp="1"/>
          </p:cNvSpPr>
          <p:nvPr>
            <p:ph type="title"/>
          </p:nvPr>
        </p:nvSpPr>
        <p:spPr>
          <a:xfrm>
            <a:off x="457200" y="1752600"/>
            <a:ext cx="8229600" cy="1524000"/>
          </a:xfrm>
        </p:spPr>
        <p:txBody>
          <a:bodyPr>
            <a:normAutofit fontScale="90000"/>
          </a:bodyPr>
          <a:lstStyle/>
          <a:p>
            <a:pPr algn="ctr"/>
            <a:r>
              <a:rPr lang="en-US" dirty="0"/>
              <a:t>Close Laptops</a:t>
            </a:r>
            <a:br>
              <a:rPr lang="en-US" dirty="0"/>
            </a:br>
            <a:r>
              <a:rPr lang="en-US" dirty="0"/>
              <a:t>Silence and Put Away Phones</a:t>
            </a:r>
          </a:p>
        </p:txBody>
      </p:sp>
    </p:spTree>
    <p:extLst>
      <p:ext uri="{BB962C8B-B14F-4D97-AF65-F5344CB8AC3E}">
        <p14:creationId xmlns:p14="http://schemas.microsoft.com/office/powerpoint/2010/main" val="4010656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Placeholder 1"/>
          <p:cNvSpPr txBox="1">
            <a:spLocks/>
          </p:cNvSpPr>
          <p:nvPr/>
        </p:nvSpPr>
        <p:spPr bwMode="auto">
          <a:xfrm>
            <a:off x="762000" y="1524000"/>
            <a:ext cx="60960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Clr>
                <a:srgbClr val="45B349"/>
              </a:buClr>
              <a:buFont typeface="Arial" charset="0"/>
              <a:buNone/>
            </a:pPr>
            <a:r>
              <a:rPr lang="en-CA" sz="3200" dirty="0">
                <a:latin typeface="Calibri" charset="0"/>
                <a:cs typeface="Calibri" charset="0"/>
              </a:rPr>
              <a:t>Brands strive to build</a:t>
            </a:r>
          </a:p>
          <a:p>
            <a:pPr>
              <a:spcBef>
                <a:spcPct val="20000"/>
              </a:spcBef>
              <a:buClr>
                <a:srgbClr val="45B349"/>
              </a:buClr>
              <a:buFontTx/>
              <a:buChar char="-"/>
            </a:pPr>
            <a:r>
              <a:rPr lang="en-CA" sz="3200" dirty="0">
                <a:latin typeface="Calibri" charset="0"/>
                <a:cs typeface="Calibri" charset="0"/>
              </a:rPr>
              <a:t>trust</a:t>
            </a:r>
          </a:p>
          <a:p>
            <a:pPr>
              <a:spcBef>
                <a:spcPct val="20000"/>
              </a:spcBef>
              <a:buClr>
                <a:srgbClr val="45B349"/>
              </a:buClr>
              <a:buFontTx/>
              <a:buChar char="-"/>
            </a:pPr>
            <a:r>
              <a:rPr lang="en-CA" sz="3200" dirty="0">
                <a:latin typeface="Calibri" charset="0"/>
                <a:cs typeface="Calibri" charset="0"/>
              </a:rPr>
              <a:t>connections</a:t>
            </a:r>
          </a:p>
          <a:p>
            <a:pPr>
              <a:spcBef>
                <a:spcPct val="20000"/>
              </a:spcBef>
              <a:buClr>
                <a:srgbClr val="45B349"/>
              </a:buClr>
              <a:buFontTx/>
              <a:buChar char="-"/>
            </a:pPr>
            <a:r>
              <a:rPr lang="en-CA" sz="3200" dirty="0">
                <a:latin typeface="Calibri" charset="0"/>
                <a:cs typeface="Calibri" charset="0"/>
              </a:rPr>
              <a:t>sustained </a:t>
            </a:r>
            <a:r>
              <a:rPr lang="en-CA" sz="3200" dirty="0">
                <a:latin typeface="Calibri" charset="0"/>
              </a:rPr>
              <a:t>relationships</a:t>
            </a:r>
            <a:endParaRPr lang="en-US" sz="3200" dirty="0">
              <a:latin typeface="Calibri" charset="0"/>
            </a:endParaRPr>
          </a:p>
        </p:txBody>
      </p:sp>
      <p:pic>
        <p:nvPicPr>
          <p:cNvPr id="19460" name="Picture 6">
            <a:hlinkClick r:id="rId3"/>
          </p:cNvPr>
          <p:cNvPicPr>
            <a:picLocks noChangeAspect="1"/>
          </p:cNvPicPr>
          <p:nvPr/>
        </p:nvPicPr>
        <p:blipFill>
          <a:blip r:embed="rId4">
            <a:extLst>
              <a:ext uri="{28A0092B-C50C-407E-A947-70E740481C1C}">
                <a14:useLocalDpi xmlns:a14="http://schemas.microsoft.com/office/drawing/2010/main" val="0"/>
              </a:ext>
            </a:extLst>
          </a:blip>
          <a:srcRect r="19072"/>
          <a:stretch>
            <a:fillRect/>
          </a:stretch>
        </p:blipFill>
        <p:spPr bwMode="auto">
          <a:xfrm>
            <a:off x="4179888" y="1524000"/>
            <a:ext cx="4987925" cy="539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txBox="1">
            <a:spLocks noChangeArrowheads="1"/>
          </p:cNvSpPr>
          <p:nvPr/>
        </p:nvSpPr>
        <p:spPr bwMode="auto">
          <a:xfrm>
            <a:off x="2339752" y="902533"/>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The End Game</a:t>
            </a:r>
          </a:p>
        </p:txBody>
      </p:sp>
    </p:spTree>
    <p:extLst>
      <p:ext uri="{BB962C8B-B14F-4D97-AF65-F5344CB8AC3E}">
        <p14:creationId xmlns:p14="http://schemas.microsoft.com/office/powerpoint/2010/main" val="3930812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Picture 18.png">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1698719"/>
            <a:ext cx="2463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5">
            <a:hlinkClick r:id="rId5"/>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3568" y="1347971"/>
            <a:ext cx="2392363"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7">
            <a:hlinkClick r:id="rId7"/>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834408" y="4056593"/>
            <a:ext cx="1873250"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5"/>
          <p:cNvSpPr txBox="1">
            <a:spLocks noChangeArrowheads="1"/>
          </p:cNvSpPr>
          <p:nvPr/>
        </p:nvSpPr>
        <p:spPr bwMode="auto">
          <a:xfrm>
            <a:off x="4644008" y="1013757"/>
            <a:ext cx="4104481"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Brands Connecting</a:t>
            </a:r>
          </a:p>
        </p:txBody>
      </p:sp>
      <p:pic>
        <p:nvPicPr>
          <p:cNvPr id="8" name="Picture 13" descr="WHM_4Ds_DigDeep_Final.png"/>
          <p:cNvPicPr>
            <a:picLocks noChangeAspect="1"/>
          </p:cNvPicPr>
          <p:nvPr/>
        </p:nvPicPr>
        <p:blipFill rotWithShape="1">
          <a:blip r:embed="rId9" cstate="print">
            <a:extLst>
              <a:ext uri="{28A0092B-C50C-407E-A947-70E740481C1C}">
                <a14:useLocalDpi xmlns:a14="http://schemas.microsoft.com/office/drawing/2010/main" val="0"/>
              </a:ext>
            </a:extLst>
          </a:blip>
          <a:srcRect l="8262" t="19450" r="18538" b="20738"/>
          <a:stretch/>
        </p:blipFill>
        <p:spPr bwMode="auto">
          <a:xfrm>
            <a:off x="7804578" y="6210400"/>
            <a:ext cx="943911" cy="38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51520" y="3436203"/>
            <a:ext cx="3888432" cy="830997"/>
          </a:xfrm>
          <a:prstGeom prst="rect">
            <a:avLst/>
          </a:prstGeom>
          <a:noFill/>
        </p:spPr>
        <p:txBody>
          <a:bodyPr wrap="square" rtlCol="0">
            <a:spAutoFit/>
          </a:bodyPr>
          <a:lstStyle/>
          <a:p>
            <a:r>
              <a:rPr lang="en-US" dirty="0">
                <a:latin typeface="Calibri" charset="0"/>
                <a:ea typeface="ＭＳ Ｐゴシック" charset="0"/>
                <a:cs typeface="ＭＳ Ｐゴシック" charset="0"/>
              </a:rPr>
              <a:t>Method – community connections and sharing</a:t>
            </a:r>
          </a:p>
        </p:txBody>
      </p:sp>
      <p:sp>
        <p:nvSpPr>
          <p:cNvPr id="3" name="TextBox 2"/>
          <p:cNvSpPr txBox="1"/>
          <p:nvPr/>
        </p:nvSpPr>
        <p:spPr>
          <a:xfrm>
            <a:off x="5220072" y="3066871"/>
            <a:ext cx="3528417" cy="1200329"/>
          </a:xfrm>
          <a:prstGeom prst="rect">
            <a:avLst/>
          </a:prstGeom>
          <a:noFill/>
        </p:spPr>
        <p:txBody>
          <a:bodyPr wrap="square" rtlCol="0">
            <a:spAutoFit/>
          </a:bodyPr>
          <a:lstStyle/>
          <a:p>
            <a:r>
              <a:rPr lang="en-US" dirty="0" err="1">
                <a:latin typeface="Calibri" charset="0"/>
                <a:ea typeface="ＭＳ Ｐゴシック" charset="0"/>
                <a:cs typeface="ＭＳ Ｐゴシック" charset="0"/>
              </a:rPr>
              <a:t>Threadless</a:t>
            </a:r>
            <a:r>
              <a:rPr lang="en-US" dirty="0">
                <a:latin typeface="Calibri" charset="0"/>
                <a:ea typeface="ＭＳ Ｐゴシック" charset="0"/>
                <a:cs typeface="ＭＳ Ｐゴシック" charset="0"/>
              </a:rPr>
              <a:t> – consumer product development through crowdsourcing</a:t>
            </a:r>
          </a:p>
        </p:txBody>
      </p:sp>
      <p:sp>
        <p:nvSpPr>
          <p:cNvPr id="5" name="TextBox 4"/>
          <p:cNvSpPr txBox="1"/>
          <p:nvPr/>
        </p:nvSpPr>
        <p:spPr>
          <a:xfrm>
            <a:off x="2843808" y="5550331"/>
            <a:ext cx="3384376" cy="830997"/>
          </a:xfrm>
          <a:prstGeom prst="rect">
            <a:avLst/>
          </a:prstGeom>
          <a:noFill/>
        </p:spPr>
        <p:txBody>
          <a:bodyPr wrap="square" rtlCol="0">
            <a:spAutoFit/>
          </a:bodyPr>
          <a:lstStyle/>
          <a:p>
            <a:r>
              <a:rPr lang="en-US" dirty="0">
                <a:latin typeface="Calibri" charset="0"/>
                <a:ea typeface="ＭＳ Ｐゴシック" charset="0"/>
                <a:cs typeface="ＭＳ Ｐゴシック" charset="0"/>
              </a:rPr>
              <a:t>Nike Plus – creating communities and tools</a:t>
            </a:r>
          </a:p>
        </p:txBody>
      </p:sp>
    </p:spTree>
    <p:extLst>
      <p:ext uri="{BB962C8B-B14F-4D97-AF65-F5344CB8AC3E}">
        <p14:creationId xmlns:p14="http://schemas.microsoft.com/office/powerpoint/2010/main" val="914734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 Placeholder 1"/>
          <p:cNvSpPr>
            <a:spLocks noGrp="1"/>
          </p:cNvSpPr>
          <p:nvPr>
            <p:ph type="body" sz="quarter" idx="12"/>
          </p:nvPr>
        </p:nvSpPr>
        <p:spPr bwMode="auto">
          <a:xfrm>
            <a:off x="838200" y="1981200"/>
            <a:ext cx="7543800" cy="381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en-US" sz="3200" dirty="0">
                <a:latin typeface="Calibri" charset="0"/>
                <a:ea typeface="ＭＳ Ｐゴシック" charset="0"/>
                <a:cs typeface="Calibri" charset="0"/>
              </a:rPr>
              <a:t>Your Positioning </a:t>
            </a:r>
          </a:p>
          <a:p>
            <a:r>
              <a:rPr lang="en-US" sz="3200" dirty="0">
                <a:latin typeface="Calibri" charset="0"/>
                <a:ea typeface="ＭＳ Ｐゴシック" charset="0"/>
                <a:cs typeface="Calibri" charset="0"/>
              </a:rPr>
              <a:t>Ongoing experiences and online activities will reinforce your personal brand</a:t>
            </a:r>
          </a:p>
          <a:p>
            <a:endParaRPr lang="en-US" sz="3200" dirty="0">
              <a:latin typeface="Calibri" charset="0"/>
              <a:ea typeface="ＭＳ Ｐゴシック" charset="0"/>
              <a:cs typeface="Calibri" charset="0"/>
            </a:endParaRPr>
          </a:p>
          <a:p>
            <a:pPr marL="0" indent="0">
              <a:buNone/>
            </a:pPr>
            <a:endParaRPr lang="en-US" sz="3200" dirty="0">
              <a:latin typeface="Calibri" charset="0"/>
              <a:ea typeface="ＭＳ Ｐゴシック" charset="0"/>
              <a:cs typeface="Calibri" charset="0"/>
            </a:endParaRPr>
          </a:p>
          <a:p>
            <a:r>
              <a:rPr lang="en-US" sz="3200" dirty="0">
                <a:latin typeface="Calibri" charset="0"/>
                <a:ea typeface="ＭＳ Ｐゴシック" charset="0"/>
                <a:cs typeface="Calibri" charset="0"/>
              </a:rPr>
              <a:t>Many people reposition &amp; evolve over time</a:t>
            </a:r>
          </a:p>
        </p:txBody>
      </p:sp>
      <p:sp>
        <p:nvSpPr>
          <p:cNvPr id="4" name="Rectangle 5"/>
          <p:cNvSpPr txBox="1">
            <a:spLocks noChangeArrowheads="1"/>
          </p:cNvSpPr>
          <p:nvPr/>
        </p:nvSpPr>
        <p:spPr bwMode="auto">
          <a:xfrm>
            <a:off x="2339752" y="990600"/>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Foundation of Your Brand</a:t>
            </a:r>
          </a:p>
        </p:txBody>
      </p:sp>
      <p:cxnSp>
        <p:nvCxnSpPr>
          <p:cNvPr id="5" name="Straight Connector 4"/>
          <p:cNvCxnSpPr/>
          <p:nvPr/>
        </p:nvCxnSpPr>
        <p:spPr>
          <a:xfrm>
            <a:off x="319516" y="4221088"/>
            <a:ext cx="8428973" cy="0"/>
          </a:xfrm>
          <a:prstGeom prst="line">
            <a:avLst/>
          </a:prstGeom>
          <a:ln>
            <a:solidFill>
              <a:srgbClr val="FF8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9283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11045872"/>
              </p:ext>
            </p:extLst>
          </p:nvPr>
        </p:nvGraphicFramePr>
        <p:xfrm>
          <a:off x="381000" y="1340768"/>
          <a:ext cx="8458200" cy="5319524"/>
        </p:xfrm>
        <a:graphic>
          <a:graphicData uri="http://schemas.openxmlformats.org/drawingml/2006/table">
            <a:tbl>
              <a:tblPr/>
              <a:tblGrid>
                <a:gridCol w="2209800">
                  <a:extLst>
                    <a:ext uri="{9D8B030D-6E8A-4147-A177-3AD203B41FA5}">
                      <a16:colId xmlns:a16="http://schemas.microsoft.com/office/drawing/2014/main" val="20000"/>
                    </a:ext>
                  </a:extLst>
                </a:gridCol>
                <a:gridCol w="3581400">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tblGrid>
              <a:tr h="5746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Calibri" charset="0"/>
                          <a:ea typeface="ＭＳ Ｐゴシック" charset="0"/>
                          <a:cs typeface="ＭＳ Ｐゴシック" charset="0"/>
                        </a:rPr>
                        <a:t>Brand Dimension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Calibri" charset="0"/>
                          <a:ea typeface="ＭＳ Ｐゴシック" charset="0"/>
                          <a:cs typeface="ＭＳ Ｐゴシック" charset="0"/>
                        </a:rPr>
                        <a:t>What to Convey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Calibri" charset="0"/>
                          <a:ea typeface="ＭＳ Ｐゴシック" charset="0"/>
                          <a:cs typeface="ＭＳ Ｐゴシック" charset="0"/>
                        </a:rPr>
                        <a:t>Where to Display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4008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sz="1800" b="0" i="0" u="none" strike="noStrike" cap="none" normalizeH="0" baseline="0" dirty="0">
                          <a:ln>
                            <a:noFill/>
                          </a:ln>
                          <a:solidFill>
                            <a:srgbClr val="000000"/>
                          </a:solidFill>
                          <a:effectLst/>
                          <a:latin typeface="Calibri" charset="0"/>
                          <a:ea typeface="ＭＳ Ｐゴシック" charset="0"/>
                          <a:cs typeface="ＭＳ Ｐゴシック" charset="0"/>
                        </a:rPr>
                        <a:t>Message</a:t>
                      </a:r>
                      <a:endParaRPr kumimoji="0" lang="en-US" sz="1800" b="0" i="0" u="none" strike="noStrike" cap="none" normalizeH="0" baseline="0" dirty="0">
                        <a:ln>
                          <a:noFill/>
                        </a:ln>
                        <a:solidFill>
                          <a:srgbClr val="000000"/>
                        </a:solidFill>
                        <a:effectLst/>
                        <a:latin typeface="Verdana" charset="0"/>
                        <a:ea typeface="ＭＳ Ｐゴシック" charset="0"/>
                        <a:cs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Brand Statement/30 sec commercial</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Experiences and Education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 “About”  </a:t>
                      </a:r>
                      <a:r>
                        <a:rPr kumimoji="0" lang="en-US" sz="1800" b="0" i="0" u="none" strike="noStrike" cap="none" normalizeH="0" baseline="0" dirty="0" err="1">
                          <a:ln>
                            <a:noFill/>
                          </a:ln>
                          <a:solidFill>
                            <a:srgbClr val="000000"/>
                          </a:solidFill>
                          <a:effectLst/>
                          <a:latin typeface="Calibri" charset="0"/>
                          <a:ea typeface="ＭＳ Ｐゴシック" charset="0"/>
                          <a:cs typeface="ＭＳ Ｐゴシック" charset="0"/>
                        </a:rPr>
                        <a:t>Linkedin</a:t>
                      </a:r>
                      <a:endPar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Emails, resume/cover letter, interviews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70815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Visual Elements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Your photos, videos and other artifacts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Blog, </a:t>
                      </a:r>
                      <a:r>
                        <a:rPr kumimoji="0" lang="en-US" sz="1800" b="0" i="0" u="none" strike="noStrike" cap="none" normalizeH="0" baseline="0" dirty="0" err="1">
                          <a:ln>
                            <a:noFill/>
                          </a:ln>
                          <a:solidFill>
                            <a:srgbClr val="000000"/>
                          </a:solidFill>
                          <a:effectLst/>
                          <a:latin typeface="Calibri" charset="0"/>
                          <a:ea typeface="ＭＳ Ｐゴシック" charset="0"/>
                          <a:cs typeface="ＭＳ Ｐゴシック" charset="0"/>
                        </a:rPr>
                        <a:t>Linkedin</a:t>
                      </a:r>
                      <a:endPar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Photo or video tools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9144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Personality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Your writing style and visual elements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Blog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err="1">
                          <a:ln>
                            <a:noFill/>
                          </a:ln>
                          <a:solidFill>
                            <a:srgbClr val="000000"/>
                          </a:solidFill>
                          <a:effectLst/>
                          <a:latin typeface="Calibri" charset="0"/>
                          <a:ea typeface="ＭＳ Ｐゴシック" charset="0"/>
                          <a:cs typeface="ＭＳ Ｐゴシック" charset="0"/>
                        </a:rPr>
                        <a:t>Linkedin</a:t>
                      </a:r>
                      <a:endPar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Resume/cover letter</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Other social sites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9144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Promise of Value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Your experiences (splash of proof)</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Recommendations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2">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err="1">
                          <a:ln>
                            <a:noFill/>
                          </a:ln>
                          <a:solidFill>
                            <a:srgbClr val="000000"/>
                          </a:solidFill>
                          <a:effectLst/>
                          <a:latin typeface="Calibri" charset="0"/>
                          <a:ea typeface="ＭＳ Ｐゴシック" charset="0"/>
                          <a:cs typeface="ＭＳ Ｐゴシック" charset="0"/>
                        </a:rPr>
                        <a:t>Linkedin</a:t>
                      </a:r>
                      <a:endPar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Recommendations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Blog Comments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Other social sites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10191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Ongoing Actions and Behavior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What you share, remark and extend</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Your experiences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vMerge="1">
                  <a:txBody>
                    <a:bodyPr/>
                    <a:lstStyle/>
                    <a:p>
                      <a:endParaRPr lang="en-US"/>
                    </a:p>
                  </a:txBody>
                  <a:tcPr/>
                </a:tc>
                <a:extLst>
                  <a:ext uri="{0D108BD9-81ED-4DB2-BD59-A6C34878D82A}">
                    <a16:rowId xmlns:a16="http://schemas.microsoft.com/office/drawing/2014/main" val="10005"/>
                  </a:ext>
                </a:extLst>
              </a:tr>
            </a:tbl>
          </a:graphicData>
        </a:graphic>
      </p:graphicFrame>
      <p:sp>
        <p:nvSpPr>
          <p:cNvPr id="5" name="Rectangle 5"/>
          <p:cNvSpPr txBox="1">
            <a:spLocks noChangeArrowheads="1"/>
          </p:cNvSpPr>
          <p:nvPr/>
        </p:nvSpPr>
        <p:spPr bwMode="auto">
          <a:xfrm>
            <a:off x="2339752" y="764704"/>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Branding Mechanics</a:t>
            </a:r>
          </a:p>
        </p:txBody>
      </p:sp>
    </p:spTree>
    <p:extLst>
      <p:ext uri="{BB962C8B-B14F-4D97-AF65-F5344CB8AC3E}">
        <p14:creationId xmlns:p14="http://schemas.microsoft.com/office/powerpoint/2010/main" val="971397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92338" y="1340768"/>
            <a:ext cx="4714875"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rot="3034121">
            <a:off x="5727669" y="2023598"/>
            <a:ext cx="2359089" cy="461665"/>
          </a:xfrm>
          <a:prstGeom prst="rect">
            <a:avLst/>
          </a:prstGeom>
          <a:noFill/>
        </p:spPr>
        <p:txBody>
          <a:bodyPr wrap="none" rtlCol="0">
            <a:spAutoFit/>
          </a:bodyPr>
          <a:lstStyle/>
          <a:p>
            <a:r>
              <a:rPr lang="en-US" dirty="0">
                <a:latin typeface="Stencil"/>
                <a:cs typeface="Stencil"/>
              </a:rPr>
              <a:t>Authenticity</a:t>
            </a:r>
          </a:p>
        </p:txBody>
      </p:sp>
    </p:spTree>
    <p:extLst>
      <p:ext uri="{BB962C8B-B14F-4D97-AF65-F5344CB8AC3E}">
        <p14:creationId xmlns:p14="http://schemas.microsoft.com/office/powerpoint/2010/main" val="2968681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5" descr="DeclareBrand_Graphi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0" y="1268760"/>
            <a:ext cx="8826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3212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Placeholder 1"/>
          <p:cNvSpPr>
            <a:spLocks noGrp="1"/>
          </p:cNvSpPr>
          <p:nvPr>
            <p:ph type="body"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atin typeface="Calibri" charset="0"/>
                <a:ea typeface="ＭＳ Ｐゴシック" charset="0"/>
                <a:cs typeface="Calibri" charset="0"/>
              </a:rPr>
              <a:t>Take action on the shortfalls </a:t>
            </a:r>
          </a:p>
        </p:txBody>
      </p:sp>
      <p:pic>
        <p:nvPicPr>
          <p:cNvPr id="3174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654300"/>
            <a:ext cx="36830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txBox="1">
            <a:spLocks noChangeArrowheads="1"/>
          </p:cNvSpPr>
          <p:nvPr/>
        </p:nvSpPr>
        <p:spPr bwMode="auto">
          <a:xfrm>
            <a:off x="2339752" y="764704"/>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Be Strategic</a:t>
            </a:r>
          </a:p>
        </p:txBody>
      </p:sp>
    </p:spTree>
    <p:extLst>
      <p:ext uri="{BB962C8B-B14F-4D97-AF65-F5344CB8AC3E}">
        <p14:creationId xmlns:p14="http://schemas.microsoft.com/office/powerpoint/2010/main" val="975885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Placeholder 1"/>
          <p:cNvSpPr>
            <a:spLocks noGrp="1"/>
          </p:cNvSpPr>
          <p:nvPr>
            <p:ph type="body" sz="quarter" idx="12"/>
          </p:nvPr>
        </p:nvSpPr>
        <p:spPr bwMode="auto">
          <a:xfrm>
            <a:off x="838200" y="1669504"/>
            <a:ext cx="75438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1">
              <a:buFont typeface="Arial" charset="0"/>
              <a:buChar char="•"/>
            </a:pPr>
            <a:r>
              <a:rPr lang="en-US" sz="2800" dirty="0">
                <a:latin typeface="Calibri" charset="0"/>
                <a:ea typeface="Verdana" charset="0"/>
              </a:rPr>
              <a:t>Brief yet comprehensive set of statements about you (about three sentences).</a:t>
            </a:r>
          </a:p>
          <a:p>
            <a:pPr lvl="1">
              <a:buFont typeface="Arial" charset="0"/>
              <a:buChar char="•"/>
            </a:pPr>
            <a:r>
              <a:rPr lang="en-US" sz="2800" dirty="0">
                <a:latin typeface="Calibri" charset="0"/>
                <a:ea typeface="Verdana" charset="0"/>
              </a:rPr>
              <a:t>What is your </a:t>
            </a:r>
            <a:r>
              <a:rPr lang="en-US" sz="2800" u="sng" dirty="0">
                <a:solidFill>
                  <a:srgbClr val="00B050"/>
                </a:solidFill>
                <a:latin typeface="Calibri" charset="0"/>
                <a:ea typeface="Verdana" charset="0"/>
              </a:rPr>
              <a:t>unique</a:t>
            </a:r>
            <a:r>
              <a:rPr lang="en-US" sz="2800" dirty="0">
                <a:latin typeface="Calibri" charset="0"/>
                <a:ea typeface="Verdana" charset="0"/>
              </a:rPr>
              <a:t> offering – keywords - values, personality, strengths, passions</a:t>
            </a:r>
          </a:p>
          <a:p>
            <a:pPr lvl="1">
              <a:buFont typeface="Arial" charset="0"/>
              <a:buChar char="•"/>
            </a:pPr>
            <a:r>
              <a:rPr lang="en-US" sz="2800" dirty="0">
                <a:latin typeface="Calibri" charset="0"/>
                <a:ea typeface="Verdana" charset="0"/>
              </a:rPr>
              <a:t>Brief mention of education and skills.</a:t>
            </a:r>
          </a:p>
          <a:p>
            <a:pPr lvl="1">
              <a:buFont typeface="Arial" charset="0"/>
              <a:buChar char="•"/>
            </a:pPr>
            <a:r>
              <a:rPr lang="en-US" sz="2800" dirty="0">
                <a:latin typeface="Calibri" charset="0"/>
                <a:ea typeface="Verdana" charset="0"/>
              </a:rPr>
              <a:t>A splash of proof (achievement)</a:t>
            </a:r>
          </a:p>
          <a:p>
            <a:pPr lvl="1">
              <a:buFont typeface="Arial" charset="0"/>
              <a:buChar char="•"/>
            </a:pPr>
            <a:r>
              <a:rPr lang="en-US" sz="2800" dirty="0">
                <a:latin typeface="Calibri" charset="0"/>
                <a:ea typeface="Verdana" charset="0"/>
              </a:rPr>
              <a:t>Reference your target(s)  - target an industry and/or job type, but not a specific employer at this point.</a:t>
            </a:r>
          </a:p>
          <a:p>
            <a:pPr lvl="1">
              <a:buFont typeface="Arial" charset="0"/>
              <a:buChar char="•"/>
            </a:pPr>
            <a:endParaRPr lang="en-US" sz="2800" dirty="0">
              <a:latin typeface="Calibri" charset="0"/>
              <a:ea typeface="Verdana" charset="0"/>
            </a:endParaRPr>
          </a:p>
          <a:p>
            <a:pPr lvl="1">
              <a:buFont typeface="Arial" charset="0"/>
              <a:buChar char="•"/>
            </a:pPr>
            <a:endParaRPr lang="en-US" sz="2800" dirty="0">
              <a:latin typeface="Calibri" charset="0"/>
              <a:ea typeface="Verdana" charset="0"/>
            </a:endParaRPr>
          </a:p>
        </p:txBody>
      </p:sp>
      <p:sp>
        <p:nvSpPr>
          <p:cNvPr id="5" name="Rectangle 5"/>
          <p:cNvSpPr txBox="1">
            <a:spLocks noChangeArrowheads="1"/>
          </p:cNvSpPr>
          <p:nvPr/>
        </p:nvSpPr>
        <p:spPr bwMode="auto">
          <a:xfrm>
            <a:off x="395511" y="902533"/>
            <a:ext cx="8672289"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What’s Required For Your 30 Second Commercial</a:t>
            </a:r>
          </a:p>
        </p:txBody>
      </p:sp>
    </p:spTree>
    <p:extLst>
      <p:ext uri="{BB962C8B-B14F-4D97-AF65-F5344CB8AC3E}">
        <p14:creationId xmlns:p14="http://schemas.microsoft.com/office/powerpoint/2010/main" val="401187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Placeholder 1"/>
          <p:cNvSpPr>
            <a:spLocks noGrp="1"/>
          </p:cNvSpPr>
          <p:nvPr>
            <p:ph type="body" sz="quarter" idx="12"/>
          </p:nvPr>
        </p:nvSpPr>
        <p:spPr bwMode="auto">
          <a:xfrm>
            <a:off x="838200" y="1524000"/>
            <a:ext cx="8077200" cy="51453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Font typeface="Arial" charset="0"/>
              <a:buNone/>
            </a:pPr>
            <a:r>
              <a:rPr lang="en-US" sz="2800" dirty="0">
                <a:latin typeface="Calibri" charset="0"/>
                <a:ea typeface="Verdana" charset="0"/>
              </a:rPr>
              <a:t>	</a:t>
            </a:r>
          </a:p>
          <a:p>
            <a:pPr>
              <a:buFont typeface="Arial" charset="0"/>
              <a:buNone/>
            </a:pPr>
            <a:r>
              <a:rPr lang="en-US" sz="2800" dirty="0">
                <a:latin typeface="Calibri" charset="0"/>
                <a:ea typeface="Verdana" charset="0"/>
              </a:rPr>
              <a:t>	Jane has consistently taken on leadership roles in school projects and when working with the Student Association as a class rep. As an organized and ambitious graduate of the Marketing program at Algonquin College, Jane would like to apply her passion for art to work in the creative services industry where she can can help manage accounts, keep projects on track and surpass clients’ expectations. </a:t>
            </a:r>
          </a:p>
        </p:txBody>
      </p:sp>
      <p:sp>
        <p:nvSpPr>
          <p:cNvPr id="5" name="Rectangle 5"/>
          <p:cNvSpPr txBox="1">
            <a:spLocks noChangeArrowheads="1"/>
          </p:cNvSpPr>
          <p:nvPr/>
        </p:nvSpPr>
        <p:spPr bwMode="auto">
          <a:xfrm>
            <a:off x="2362200" y="1038338"/>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Sample Commercial</a:t>
            </a:r>
          </a:p>
        </p:txBody>
      </p:sp>
    </p:spTree>
    <p:extLst>
      <p:ext uri="{BB962C8B-B14F-4D97-AF65-F5344CB8AC3E}">
        <p14:creationId xmlns:p14="http://schemas.microsoft.com/office/powerpoint/2010/main" val="86561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Placeholder 1"/>
          <p:cNvSpPr>
            <a:spLocks noGrp="1"/>
          </p:cNvSpPr>
          <p:nvPr>
            <p:ph type="body" sz="quarter" idx="12"/>
          </p:nvPr>
        </p:nvSpPr>
        <p:spPr bwMode="auto">
          <a:xfrm>
            <a:off x="838200" y="1524000"/>
            <a:ext cx="7543800" cy="47597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marL="0" indent="0">
              <a:buNone/>
            </a:pPr>
            <a:endParaRPr lang="en-US" sz="2800" b="1" dirty="0">
              <a:latin typeface="Calibri" charset="0"/>
              <a:ea typeface="Verdana" charset="0"/>
            </a:endParaRPr>
          </a:p>
          <a:p>
            <a:pPr marL="0" indent="0">
              <a:buNone/>
            </a:pPr>
            <a:r>
              <a:rPr lang="en-US" sz="2800" dirty="0">
                <a:latin typeface="Calibri" charset="0"/>
                <a:ea typeface="Calibri" charset="0"/>
                <a:cs typeface="Calibri" charset="0"/>
              </a:rPr>
              <a:t>Jessie is a certified project leader who has specialized in large-scale CRM implementations within the packaged goods and transportation sectors. Jane’s ambition and strong organizational skills led her to achieve her </a:t>
            </a:r>
            <a:r>
              <a:rPr lang="en-US" sz="2800" dirty="0" err="1">
                <a:latin typeface="Calibri" charset="0"/>
                <a:ea typeface="Calibri" charset="0"/>
                <a:cs typeface="Calibri" charset="0"/>
              </a:rPr>
              <a:t>PgMP</a:t>
            </a:r>
            <a:r>
              <a:rPr lang="en-US" sz="2800" dirty="0">
                <a:latin typeface="Calibri" charset="0"/>
                <a:ea typeface="Calibri" charset="0"/>
                <a:cs typeface="Calibri" charset="0"/>
              </a:rPr>
              <a:t> certification and successfully manage five rollouts impacting 10,000 users located across the world. Her knowledge of business processes and Siebel/Oracle, make her an invaluable project leader.</a:t>
            </a:r>
          </a:p>
          <a:p>
            <a:pPr marL="0" indent="0">
              <a:buNone/>
            </a:pPr>
            <a:endParaRPr lang="en-US" sz="2800" b="1" dirty="0">
              <a:latin typeface="Calibri" charset="0"/>
              <a:ea typeface="Verdana" charset="0"/>
              <a:cs typeface="Verdana" charset="0"/>
            </a:endParaRPr>
          </a:p>
        </p:txBody>
      </p:sp>
      <p:sp>
        <p:nvSpPr>
          <p:cNvPr id="5" name="Rectangle 5"/>
          <p:cNvSpPr txBox="1">
            <a:spLocks noChangeArrowheads="1"/>
          </p:cNvSpPr>
          <p:nvPr/>
        </p:nvSpPr>
        <p:spPr bwMode="auto">
          <a:xfrm>
            <a:off x="2339752" y="902533"/>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Sample Technical Commercial</a:t>
            </a:r>
          </a:p>
        </p:txBody>
      </p:sp>
    </p:spTree>
    <p:extLst>
      <p:ext uri="{BB962C8B-B14F-4D97-AF65-F5344CB8AC3E}">
        <p14:creationId xmlns:p14="http://schemas.microsoft.com/office/powerpoint/2010/main" val="1020205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Placeholder 1"/>
          <p:cNvSpPr>
            <a:spLocks noGrp="1"/>
          </p:cNvSpPr>
          <p:nvPr>
            <p:ph type="body" sz="quarter" idx="12"/>
          </p:nvPr>
        </p:nvSpPr>
        <p:spPr bwMode="auto">
          <a:xfrm>
            <a:off x="533400" y="1752600"/>
            <a:ext cx="8077200" cy="47597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marL="0" indent="0">
              <a:buNone/>
            </a:pPr>
            <a:r>
              <a:rPr lang="en-US" sz="2800" dirty="0"/>
              <a:t>Catrina attained an M.A. in Professional Writing and spent 8 years honing her strong communication and organizational skills as a consultant in government and the private sector. She started Taekwondo and discovered a love of teaching after achieving her black belt. She brought this passion to her career when she started teaching Communications in the School of Business at Algonquin College, where she has also been chair of the Algonquin Reads Committee and a member of the See Earth Action Team for Sustainability.</a:t>
            </a:r>
            <a:endParaRPr lang="en-US" sz="2800" b="1" dirty="0">
              <a:latin typeface="Calibri" charset="0"/>
              <a:ea typeface="Verdana" charset="0"/>
              <a:cs typeface="Verdana" charset="0"/>
            </a:endParaRPr>
          </a:p>
        </p:txBody>
      </p:sp>
      <p:sp>
        <p:nvSpPr>
          <p:cNvPr id="5" name="Rectangle 5"/>
          <p:cNvSpPr txBox="1">
            <a:spLocks noChangeArrowheads="1"/>
          </p:cNvSpPr>
          <p:nvPr/>
        </p:nvSpPr>
        <p:spPr bwMode="auto">
          <a:xfrm>
            <a:off x="2339752" y="902533"/>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My Commercial</a:t>
            </a:r>
          </a:p>
        </p:txBody>
      </p:sp>
    </p:spTree>
    <p:extLst>
      <p:ext uri="{BB962C8B-B14F-4D97-AF65-F5344CB8AC3E}">
        <p14:creationId xmlns:p14="http://schemas.microsoft.com/office/powerpoint/2010/main" val="1362448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bwMode="auto">
          <a:xfrm>
            <a:off x="2339752" y="902533"/>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Once Again…</a:t>
            </a:r>
          </a:p>
        </p:txBody>
      </p:sp>
      <p:sp>
        <p:nvSpPr>
          <p:cNvPr id="6" name="Text Placeholder 1"/>
          <p:cNvSpPr>
            <a:spLocks noGrp="1"/>
          </p:cNvSpPr>
          <p:nvPr>
            <p:ph type="body" sz="quarter" idx="12"/>
          </p:nvPr>
        </p:nvSpPr>
        <p:spPr bwMode="auto">
          <a:xfrm>
            <a:off x="838200" y="1669504"/>
            <a:ext cx="75438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1">
              <a:buFont typeface="Arial" charset="0"/>
              <a:buChar char="•"/>
            </a:pPr>
            <a:r>
              <a:rPr lang="en-US" sz="2800" dirty="0">
                <a:latin typeface="Calibri" charset="0"/>
                <a:ea typeface="Verdana" charset="0"/>
              </a:rPr>
              <a:t>Brief yet comprehensive set of statements about you (about three sentences).</a:t>
            </a:r>
          </a:p>
          <a:p>
            <a:pPr lvl="1">
              <a:buFont typeface="Arial" charset="0"/>
              <a:buChar char="•"/>
            </a:pPr>
            <a:r>
              <a:rPr lang="en-US" sz="2800" dirty="0">
                <a:latin typeface="Calibri" charset="0"/>
                <a:ea typeface="Verdana" charset="0"/>
              </a:rPr>
              <a:t>What is your </a:t>
            </a:r>
            <a:r>
              <a:rPr lang="en-US" sz="2800" u="sng" dirty="0">
                <a:solidFill>
                  <a:srgbClr val="00B050"/>
                </a:solidFill>
                <a:latin typeface="Calibri" charset="0"/>
                <a:ea typeface="Verdana" charset="0"/>
              </a:rPr>
              <a:t>unique</a:t>
            </a:r>
            <a:r>
              <a:rPr lang="en-US" sz="2800" dirty="0">
                <a:latin typeface="Calibri" charset="0"/>
                <a:ea typeface="Verdana" charset="0"/>
              </a:rPr>
              <a:t> offering – keywords - values, personality, strengths, passions</a:t>
            </a:r>
          </a:p>
          <a:p>
            <a:pPr lvl="1">
              <a:buFont typeface="Arial" charset="0"/>
              <a:buChar char="•"/>
            </a:pPr>
            <a:r>
              <a:rPr lang="en-US" sz="2800" dirty="0">
                <a:latin typeface="Calibri" charset="0"/>
                <a:ea typeface="Verdana" charset="0"/>
              </a:rPr>
              <a:t>Brief mention of education and skills.</a:t>
            </a:r>
          </a:p>
          <a:p>
            <a:pPr lvl="1">
              <a:buFont typeface="Arial" charset="0"/>
              <a:buChar char="•"/>
            </a:pPr>
            <a:r>
              <a:rPr lang="en-US" sz="2800" dirty="0">
                <a:latin typeface="Calibri" charset="0"/>
                <a:ea typeface="Verdana" charset="0"/>
              </a:rPr>
              <a:t>A splash of proof (achievement).</a:t>
            </a:r>
          </a:p>
          <a:p>
            <a:pPr lvl="1">
              <a:buFont typeface="Arial" charset="0"/>
              <a:buChar char="•"/>
            </a:pPr>
            <a:r>
              <a:rPr lang="en-US" sz="2800" dirty="0">
                <a:latin typeface="Calibri" charset="0"/>
                <a:ea typeface="Verdana" charset="0"/>
              </a:rPr>
              <a:t>Reference general target(s), not a specific employer.</a:t>
            </a:r>
          </a:p>
          <a:p>
            <a:pPr lvl="1">
              <a:buFont typeface="Arial" charset="0"/>
              <a:buChar char="•"/>
            </a:pPr>
            <a:endParaRPr lang="en-US" sz="2800" dirty="0">
              <a:latin typeface="Calibri" charset="0"/>
              <a:ea typeface="Verdana" charset="0"/>
            </a:endParaRPr>
          </a:p>
        </p:txBody>
      </p:sp>
    </p:spTree>
    <p:extLst>
      <p:ext uri="{BB962C8B-B14F-4D97-AF65-F5344CB8AC3E}">
        <p14:creationId xmlns:p14="http://schemas.microsoft.com/office/powerpoint/2010/main" val="179376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Placeholder 1"/>
          <p:cNvSpPr>
            <a:spLocks noGrp="1"/>
          </p:cNvSpPr>
          <p:nvPr>
            <p:ph type="body" sz="quarter" idx="12"/>
          </p:nvPr>
        </p:nvSpPr>
        <p:spPr bwMode="auto">
          <a:xfrm>
            <a:off x="838200" y="2060848"/>
            <a:ext cx="7543800" cy="384772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1">
              <a:buFont typeface="Arial" charset="0"/>
              <a:buChar char="•"/>
            </a:pPr>
            <a:r>
              <a:rPr lang="en-US" sz="3200" dirty="0">
                <a:latin typeface="Calibri" charset="0"/>
                <a:ea typeface="Verdana" charset="0"/>
              </a:rPr>
              <a:t>Complete the 30 Second Commercial Assignment and submit it through </a:t>
            </a:r>
            <a:r>
              <a:rPr lang="en-US" sz="3200" dirty="0" err="1">
                <a:latin typeface="Calibri" charset="0"/>
                <a:ea typeface="Verdana" charset="0"/>
              </a:rPr>
              <a:t>Brightspace</a:t>
            </a:r>
            <a:r>
              <a:rPr lang="en-US" sz="3200" dirty="0">
                <a:latin typeface="Calibri" charset="0"/>
                <a:ea typeface="Verdana" charset="0"/>
              </a:rPr>
              <a:t>.</a:t>
            </a:r>
          </a:p>
          <a:p>
            <a:pPr lvl="1">
              <a:buFont typeface="Arial" charset="0"/>
              <a:buChar char="•"/>
            </a:pPr>
            <a:r>
              <a:rPr lang="en-US" sz="3200" dirty="0">
                <a:latin typeface="Calibri" charset="0"/>
                <a:ea typeface="Verdana" charset="0"/>
              </a:rPr>
              <a:t>You will also have to target it more specifically and deliver it from memory as part of the mock interview assignment at the end of the term.</a:t>
            </a:r>
          </a:p>
        </p:txBody>
      </p:sp>
      <p:sp>
        <p:nvSpPr>
          <p:cNvPr id="5" name="Rectangle 5"/>
          <p:cNvSpPr txBox="1">
            <a:spLocks noChangeArrowheads="1"/>
          </p:cNvSpPr>
          <p:nvPr/>
        </p:nvSpPr>
        <p:spPr bwMode="auto">
          <a:xfrm>
            <a:off x="2049214" y="902533"/>
            <a:ext cx="6843266"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Submitting your commercial 5%</a:t>
            </a:r>
          </a:p>
        </p:txBody>
      </p:sp>
    </p:spTree>
    <p:extLst>
      <p:ext uri="{BB962C8B-B14F-4D97-AF65-F5344CB8AC3E}">
        <p14:creationId xmlns:p14="http://schemas.microsoft.com/office/powerpoint/2010/main" val="135608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Placeholder 1"/>
          <p:cNvSpPr>
            <a:spLocks noGrp="1"/>
          </p:cNvSpPr>
          <p:nvPr>
            <p:ph type="body" sz="quarter" idx="12"/>
          </p:nvPr>
        </p:nvSpPr>
        <p:spPr bwMode="auto">
          <a:xfrm>
            <a:off x="622819" y="1528564"/>
            <a:ext cx="7543800" cy="495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en-US" sz="2800" dirty="0">
                <a:latin typeface="Calibri" charset="0"/>
                <a:ea typeface="ＭＳ Ｐゴシック" charset="0"/>
                <a:cs typeface="Calibri" charset="0"/>
              </a:rPr>
              <a:t>Over 400 Million users </a:t>
            </a:r>
          </a:p>
          <a:p>
            <a:r>
              <a:rPr lang="en-US" sz="2800" dirty="0">
                <a:latin typeface="Calibri" charset="0"/>
                <a:ea typeface="ＭＳ Ｐゴシック" charset="0"/>
                <a:cs typeface="Calibri" charset="0"/>
              </a:rPr>
              <a:t>Relationships Matter</a:t>
            </a:r>
          </a:p>
          <a:p>
            <a:r>
              <a:rPr lang="en-US" sz="2800" dirty="0">
                <a:latin typeface="Calibri" charset="0"/>
                <a:ea typeface="ＭＳ Ｐゴシック" charset="0"/>
                <a:cs typeface="Calibri" charset="0"/>
              </a:rPr>
              <a:t>Linkages to others is KEY to visibility so start building your network</a:t>
            </a:r>
          </a:p>
          <a:p>
            <a:r>
              <a:rPr lang="en-US" sz="2800" dirty="0">
                <a:latin typeface="Calibri" charset="0"/>
                <a:ea typeface="ＭＳ Ｐゴシック" charset="0"/>
                <a:cs typeface="Calibri" charset="0"/>
              </a:rPr>
              <a:t>Comparative essay will compare your profile to someone else’s.</a:t>
            </a:r>
          </a:p>
          <a:p>
            <a:pPr>
              <a:buFont typeface="Arial" charset="0"/>
              <a:buNone/>
            </a:pPr>
            <a:r>
              <a:rPr lang="en-US" sz="2800" dirty="0">
                <a:latin typeface="Calibri" charset="0"/>
                <a:ea typeface="ＭＳ Ｐゴシック" charset="0"/>
                <a:cs typeface="Calibri" charset="0"/>
              </a:rPr>
              <a:t> </a:t>
            </a:r>
          </a:p>
        </p:txBody>
      </p:sp>
      <p:pic>
        <p:nvPicPr>
          <p:cNvPr id="44035" name="Picture 6" descr="iStock_socialnetworkXSm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08787" y="4140438"/>
            <a:ext cx="3427412" cy="257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5"/>
          <p:cNvSpPr txBox="1">
            <a:spLocks noChangeArrowheads="1"/>
          </p:cNvSpPr>
          <p:nvPr/>
        </p:nvSpPr>
        <p:spPr bwMode="auto">
          <a:xfrm>
            <a:off x="2339752" y="764704"/>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err="1">
                <a:solidFill>
                  <a:srgbClr val="45B349"/>
                </a:solidFill>
              </a:rPr>
              <a:t>Linkedin</a:t>
            </a:r>
            <a:endParaRPr lang="en-US" dirty="0">
              <a:solidFill>
                <a:srgbClr val="45B349"/>
              </a:solidFill>
            </a:endParaRPr>
          </a:p>
        </p:txBody>
      </p:sp>
    </p:spTree>
    <p:extLst>
      <p:ext uri="{BB962C8B-B14F-4D97-AF65-F5344CB8AC3E}">
        <p14:creationId xmlns:p14="http://schemas.microsoft.com/office/powerpoint/2010/main" val="3044047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txBox="1">
            <a:spLocks noChangeArrowheads="1"/>
          </p:cNvSpPr>
          <p:nvPr/>
        </p:nvSpPr>
        <p:spPr bwMode="auto">
          <a:xfrm>
            <a:off x="2339752" y="764704"/>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defTabSz="457200" rtl="0" eaLnBrk="0" fontAlgn="base" hangingPunct="0">
              <a:spcBef>
                <a:spcPct val="0"/>
              </a:spcBef>
              <a:spcAft>
                <a:spcPct val="0"/>
              </a:spcAft>
              <a:defRPr sz="3200" b="1" kern="1200">
                <a:solidFill>
                  <a:srgbClr val="0071BC"/>
                </a:solidFill>
                <a:latin typeface="Calibri"/>
                <a:ea typeface="ＭＳ Ｐゴシック" charset="-128"/>
                <a:cs typeface="Calibri"/>
              </a:defRPr>
            </a:lvl1pPr>
            <a:lvl2pPr algn="r" defTabSz="457200" rtl="0" eaLnBrk="0" fontAlgn="base" hangingPunct="0">
              <a:spcBef>
                <a:spcPct val="0"/>
              </a:spcBef>
              <a:spcAft>
                <a:spcPct val="0"/>
              </a:spcAft>
              <a:defRPr sz="4200" b="1">
                <a:solidFill>
                  <a:srgbClr val="45B349"/>
                </a:solidFill>
                <a:latin typeface="Calibri" charset="0"/>
                <a:ea typeface="ＭＳ Ｐゴシック" charset="-128"/>
              </a:defRPr>
            </a:lvl2pPr>
            <a:lvl3pPr algn="r" defTabSz="457200" rtl="0" eaLnBrk="0" fontAlgn="base" hangingPunct="0">
              <a:spcBef>
                <a:spcPct val="0"/>
              </a:spcBef>
              <a:spcAft>
                <a:spcPct val="0"/>
              </a:spcAft>
              <a:defRPr sz="4200" b="1">
                <a:solidFill>
                  <a:srgbClr val="45B349"/>
                </a:solidFill>
                <a:latin typeface="Calibri" charset="0"/>
                <a:ea typeface="ＭＳ Ｐゴシック" charset="-128"/>
              </a:defRPr>
            </a:lvl3pPr>
            <a:lvl4pPr algn="r" defTabSz="457200" rtl="0" eaLnBrk="0" fontAlgn="base" hangingPunct="0">
              <a:spcBef>
                <a:spcPct val="0"/>
              </a:spcBef>
              <a:spcAft>
                <a:spcPct val="0"/>
              </a:spcAft>
              <a:defRPr sz="4200" b="1">
                <a:solidFill>
                  <a:srgbClr val="45B349"/>
                </a:solidFill>
                <a:latin typeface="Calibri" charset="0"/>
                <a:ea typeface="ＭＳ Ｐゴシック" charset="-128"/>
              </a:defRPr>
            </a:lvl4pPr>
            <a:lvl5pPr algn="r" defTabSz="457200" rtl="0" eaLnBrk="0" fontAlgn="base" hangingPunct="0">
              <a:spcBef>
                <a:spcPct val="0"/>
              </a:spcBef>
              <a:spcAft>
                <a:spcPct val="0"/>
              </a:spcAft>
              <a:defRPr sz="4200" b="1">
                <a:solidFill>
                  <a:srgbClr val="45B349"/>
                </a:solidFill>
                <a:latin typeface="Calibri" charset="0"/>
                <a:ea typeface="ＭＳ Ｐゴシック" charset="-128"/>
              </a:defRPr>
            </a:lvl5pPr>
            <a:lvl6pPr marL="457200" algn="r" defTabSz="457200" rtl="0" fontAlgn="base">
              <a:spcBef>
                <a:spcPct val="0"/>
              </a:spcBef>
              <a:spcAft>
                <a:spcPct val="0"/>
              </a:spcAft>
              <a:defRPr sz="3600">
                <a:solidFill>
                  <a:srgbClr val="45B349"/>
                </a:solidFill>
                <a:latin typeface="Verdana" pitchFamily="-108" charset="0"/>
              </a:defRPr>
            </a:lvl6pPr>
            <a:lvl7pPr marL="914400" algn="r" defTabSz="457200" rtl="0" fontAlgn="base">
              <a:spcBef>
                <a:spcPct val="0"/>
              </a:spcBef>
              <a:spcAft>
                <a:spcPct val="0"/>
              </a:spcAft>
              <a:defRPr sz="3600">
                <a:solidFill>
                  <a:srgbClr val="45B349"/>
                </a:solidFill>
                <a:latin typeface="Verdana" pitchFamily="-108" charset="0"/>
              </a:defRPr>
            </a:lvl7pPr>
            <a:lvl8pPr marL="1371600" algn="r" defTabSz="457200" rtl="0" fontAlgn="base">
              <a:spcBef>
                <a:spcPct val="0"/>
              </a:spcBef>
              <a:spcAft>
                <a:spcPct val="0"/>
              </a:spcAft>
              <a:defRPr sz="3600">
                <a:solidFill>
                  <a:srgbClr val="45B349"/>
                </a:solidFill>
                <a:latin typeface="Verdana" pitchFamily="-108" charset="0"/>
              </a:defRPr>
            </a:lvl8pPr>
            <a:lvl9pPr marL="1828800" algn="r" defTabSz="457200" rtl="0" fontAlgn="base">
              <a:spcBef>
                <a:spcPct val="0"/>
              </a:spcBef>
              <a:spcAft>
                <a:spcPct val="0"/>
              </a:spcAft>
              <a:defRPr sz="3600">
                <a:solidFill>
                  <a:srgbClr val="45B349"/>
                </a:solidFill>
                <a:latin typeface="Verdana" pitchFamily="-108" charset="0"/>
              </a:defRPr>
            </a:lvl9pPr>
          </a:lstStyle>
          <a:p>
            <a:r>
              <a:rPr lang="en-US" dirty="0">
                <a:solidFill>
                  <a:srgbClr val="45B349"/>
                </a:solidFill>
              </a:rPr>
              <a:t>Open Up an Account</a:t>
            </a:r>
          </a:p>
        </p:txBody>
      </p:sp>
      <p:pic>
        <p:nvPicPr>
          <p:cNvPr id="3" name="Picture 2" descr="Screen Shot 2012-06-10 at 10.52.1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4282" y="2060849"/>
            <a:ext cx="7084142" cy="2952328"/>
          </a:xfrm>
          <a:prstGeom prst="rect">
            <a:avLst/>
          </a:prstGeom>
        </p:spPr>
      </p:pic>
      <p:sp>
        <p:nvSpPr>
          <p:cNvPr id="5" name="TextBox 8"/>
          <p:cNvSpPr txBox="1">
            <a:spLocks noChangeArrowheads="1"/>
          </p:cNvSpPr>
          <p:nvPr/>
        </p:nvSpPr>
        <p:spPr bwMode="auto">
          <a:xfrm>
            <a:off x="373063" y="1196752"/>
            <a:ext cx="3144837" cy="646331"/>
          </a:xfrm>
          <a:prstGeom prst="rect">
            <a:avLst/>
          </a:prstGeom>
          <a:noFill/>
          <a:ln w="9525">
            <a:solidFill>
              <a:srgbClr val="1C7B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Go to </a:t>
            </a:r>
            <a:r>
              <a:rPr lang="en-US" sz="1800" dirty="0">
                <a:hlinkClick r:id="rId3"/>
              </a:rPr>
              <a:t>www.Linkedin.com</a:t>
            </a:r>
            <a:r>
              <a:rPr lang="en-US" sz="1800" dirty="0"/>
              <a:t> to set up your account.</a:t>
            </a:r>
          </a:p>
        </p:txBody>
      </p:sp>
      <p:sp>
        <p:nvSpPr>
          <p:cNvPr id="2" name="Rectangle 1"/>
          <p:cNvSpPr/>
          <p:nvPr/>
        </p:nvSpPr>
        <p:spPr>
          <a:xfrm>
            <a:off x="1304282" y="2060849"/>
            <a:ext cx="7084142" cy="309634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1">
            <a:extLst>
              <a:ext uri="{FF2B5EF4-FFF2-40B4-BE49-F238E27FC236}">
                <a16:creationId xmlns:a16="http://schemas.microsoft.com/office/drawing/2014/main" id="{088ED2DD-7C3D-9043-8895-6C86D77AFA1E}"/>
              </a:ext>
            </a:extLst>
          </p:cNvPr>
          <p:cNvSpPr>
            <a:spLocks noGrp="1"/>
          </p:cNvSpPr>
          <p:nvPr>
            <p:ph type="body" sz="quarter" idx="12"/>
          </p:nvPr>
        </p:nvSpPr>
        <p:spPr bwMode="auto">
          <a:xfrm>
            <a:off x="685800" y="5447981"/>
            <a:ext cx="7543800" cy="10591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en-US" sz="2800" dirty="0">
                <a:latin typeface="Calibri" charset="0"/>
                <a:ea typeface="ＭＳ Ｐゴシック" charset="0"/>
                <a:cs typeface="Calibri" charset="0"/>
              </a:rPr>
              <a:t>Input your commercial into the “About” section of your </a:t>
            </a:r>
            <a:r>
              <a:rPr lang="en-US" sz="2800" dirty="0" err="1">
                <a:latin typeface="Calibri" charset="0"/>
                <a:ea typeface="ＭＳ Ｐゴシック" charset="0"/>
                <a:cs typeface="Calibri" charset="0"/>
              </a:rPr>
              <a:t>Linkedin</a:t>
            </a:r>
            <a:r>
              <a:rPr lang="en-US" sz="2800" dirty="0">
                <a:latin typeface="Calibri" charset="0"/>
                <a:ea typeface="ＭＳ Ｐゴシック" charset="0"/>
                <a:cs typeface="Calibri" charset="0"/>
              </a:rPr>
              <a:t> profile.</a:t>
            </a:r>
          </a:p>
        </p:txBody>
      </p:sp>
    </p:spTree>
    <p:extLst>
      <p:ext uri="{BB962C8B-B14F-4D97-AF65-F5344CB8AC3E}">
        <p14:creationId xmlns:p14="http://schemas.microsoft.com/office/powerpoint/2010/main" val="2249240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838200" y="1772816"/>
            <a:ext cx="7543800" cy="4425280"/>
          </a:xfrm>
        </p:spPr>
        <p:txBody>
          <a:bodyPr>
            <a:normAutofit/>
          </a:bodyPr>
          <a:lstStyle/>
          <a:p>
            <a:pPr marL="514350" indent="-514350">
              <a:buFont typeface="+mj-lt"/>
              <a:buAutoNum type="arabicPeriod"/>
            </a:pPr>
            <a:r>
              <a:rPr lang="en-US" sz="3200" dirty="0"/>
              <a:t>Submit 30 Second Commercial Assignment</a:t>
            </a:r>
          </a:p>
          <a:p>
            <a:pPr marL="514350" indent="-514350">
              <a:buFont typeface="+mj-lt"/>
              <a:buAutoNum type="arabicPeriod"/>
            </a:pPr>
            <a:r>
              <a:rPr lang="en-US" sz="3200" dirty="0"/>
              <a:t>Read Textbook Chapter 9, Outcome 1: Key Elements of Successful Interviews </a:t>
            </a:r>
          </a:p>
          <a:p>
            <a:pPr marL="514350" indent="-514350">
              <a:buFont typeface="+mj-lt"/>
              <a:buAutoNum type="arabicPeriod"/>
            </a:pPr>
            <a:r>
              <a:rPr lang="en-US" sz="3200" dirty="0"/>
              <a:t>Print &amp; Bring Career Action Worksheet 9-1: Body Language Assessment</a:t>
            </a:r>
          </a:p>
        </p:txBody>
      </p:sp>
      <p:sp>
        <p:nvSpPr>
          <p:cNvPr id="3" name="Title 2"/>
          <p:cNvSpPr>
            <a:spLocks noGrp="1"/>
          </p:cNvSpPr>
          <p:nvPr>
            <p:ph type="title"/>
          </p:nvPr>
        </p:nvSpPr>
        <p:spPr/>
        <p:txBody>
          <a:bodyPr>
            <a:normAutofit fontScale="90000"/>
          </a:bodyPr>
          <a:lstStyle/>
          <a:p>
            <a:r>
              <a:rPr lang="en-US"/>
              <a:t>Homework</a:t>
            </a:r>
            <a:endParaRPr lang="en-CA" dirty="0"/>
          </a:p>
        </p:txBody>
      </p:sp>
    </p:spTree>
    <p:extLst>
      <p:ext uri="{BB962C8B-B14F-4D97-AF65-F5344CB8AC3E}">
        <p14:creationId xmlns:p14="http://schemas.microsoft.com/office/powerpoint/2010/main" val="29350806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488</TotalTime>
  <Words>907</Words>
  <Application>Microsoft Macintosh PowerPoint</Application>
  <PresentationFormat>On-screen Show (4:3)</PresentationFormat>
  <Paragraphs>134</Paragraphs>
  <Slides>25</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Constantia</vt:lpstr>
      <vt:lpstr>Stencil</vt:lpstr>
      <vt:lpstr>Trebuchet MS</vt:lpstr>
      <vt:lpstr>Verdana</vt:lpstr>
      <vt:lpstr>Wingdings 2</vt:lpstr>
      <vt:lpstr>Flow</vt:lpstr>
      <vt:lpstr>CAREER MANAGEMENT</vt:lpstr>
      <vt:lpstr>PowerPoint Presentation</vt:lpstr>
      <vt:lpstr>Agenda</vt:lpstr>
      <vt:lpstr>Close Laptops Silence and Put Away Phones</vt:lpstr>
      <vt:lpstr>PowerPoint Presentation</vt:lpstr>
      <vt:lpstr>PowerPoint Presentation</vt:lpstr>
      <vt:lpstr>PowerPoint Presentation</vt:lpstr>
      <vt:lpstr>PowerPoint Presentation</vt:lpstr>
      <vt:lpstr>Close Laptops Silence and Put Away Phones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vt:lpstr>
    </vt:vector>
  </TitlesOfParts>
  <Company>Algonquin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Algonquin College</dc:creator>
  <cp:lastModifiedBy>Catrina McBride</cp:lastModifiedBy>
  <cp:revision>50</cp:revision>
  <dcterms:created xsi:type="dcterms:W3CDTF">2013-10-02T11:48:55Z</dcterms:created>
  <dcterms:modified xsi:type="dcterms:W3CDTF">2019-09-16T15:56:07Z</dcterms:modified>
</cp:coreProperties>
</file>